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504" r:id="rId2"/>
    <p:sldId id="503" r:id="rId3"/>
    <p:sldId id="517" r:id="rId4"/>
    <p:sldId id="553" r:id="rId5"/>
    <p:sldId id="505" r:id="rId6"/>
    <p:sldId id="507" r:id="rId7"/>
    <p:sldId id="541" r:id="rId8"/>
    <p:sldId id="506" r:id="rId9"/>
    <p:sldId id="518" r:id="rId10"/>
    <p:sldId id="520" r:id="rId11"/>
    <p:sldId id="521" r:id="rId12"/>
    <p:sldId id="522" r:id="rId13"/>
    <p:sldId id="519" r:id="rId14"/>
    <p:sldId id="508" r:id="rId15"/>
    <p:sldId id="524" r:id="rId16"/>
    <p:sldId id="525" r:id="rId17"/>
    <p:sldId id="527" r:id="rId18"/>
    <p:sldId id="528" r:id="rId19"/>
    <p:sldId id="529" r:id="rId20"/>
    <p:sldId id="530" r:id="rId21"/>
    <p:sldId id="531" r:id="rId22"/>
    <p:sldId id="583" r:id="rId23"/>
    <p:sldId id="584" r:id="rId24"/>
    <p:sldId id="585" r:id="rId25"/>
    <p:sldId id="586" r:id="rId26"/>
    <p:sldId id="533" r:id="rId27"/>
    <p:sldId id="532" r:id="rId28"/>
    <p:sldId id="534" r:id="rId29"/>
    <p:sldId id="536" r:id="rId30"/>
    <p:sldId id="535" r:id="rId31"/>
    <p:sldId id="537" r:id="rId32"/>
    <p:sldId id="538" r:id="rId33"/>
    <p:sldId id="560" r:id="rId34"/>
    <p:sldId id="539" r:id="rId35"/>
    <p:sldId id="540" r:id="rId36"/>
    <p:sldId id="549" r:id="rId37"/>
    <p:sldId id="551" r:id="rId38"/>
    <p:sldId id="552" r:id="rId39"/>
    <p:sldId id="555" r:id="rId40"/>
    <p:sldId id="557" r:id="rId41"/>
    <p:sldId id="547" r:id="rId42"/>
    <p:sldId id="556" r:id="rId43"/>
    <p:sldId id="558" r:id="rId44"/>
    <p:sldId id="559" r:id="rId45"/>
    <p:sldId id="548" r:id="rId46"/>
    <p:sldId id="543" r:id="rId47"/>
    <p:sldId id="542" r:id="rId48"/>
    <p:sldId id="545" r:id="rId49"/>
    <p:sldId id="546" r:id="rId50"/>
    <p:sldId id="554" r:id="rId51"/>
    <p:sldId id="561" r:id="rId52"/>
    <p:sldId id="562" r:id="rId53"/>
    <p:sldId id="563" r:id="rId54"/>
    <p:sldId id="564" r:id="rId55"/>
    <p:sldId id="565" r:id="rId56"/>
    <p:sldId id="566" r:id="rId57"/>
    <p:sldId id="578" r:id="rId58"/>
    <p:sldId id="579" r:id="rId59"/>
    <p:sldId id="581" r:id="rId60"/>
    <p:sldId id="582" r:id="rId61"/>
    <p:sldId id="567" r:id="rId62"/>
    <p:sldId id="568" r:id="rId63"/>
    <p:sldId id="569" r:id="rId64"/>
    <p:sldId id="571" r:id="rId65"/>
    <p:sldId id="573" r:id="rId66"/>
    <p:sldId id="572" r:id="rId67"/>
    <p:sldId id="575" r:id="rId68"/>
    <p:sldId id="574" r:id="rId69"/>
    <p:sldId id="570" r:id="rId70"/>
    <p:sldId id="580" r:id="rId71"/>
    <p:sldId id="576" r:id="rId72"/>
    <p:sldId id="550" r:id="rId73"/>
    <p:sldId id="577" r:id="rId74"/>
    <p:sldId id="516"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79" autoAdjust="0"/>
    <p:restoredTop sz="94660"/>
  </p:normalViewPr>
  <p:slideViewPr>
    <p:cSldViewPr snapToGrid="0" showGuides="1">
      <p:cViewPr varScale="1">
        <p:scale>
          <a:sx n="105" d="100"/>
          <a:sy n="105" d="100"/>
        </p:scale>
        <p:origin x="420"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4785080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4807215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89197568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纸张纹理空白背景">
    <p:spTree>
      <p:nvGrpSpPr>
        <p:cNvPr id="1" name=""/>
        <p:cNvGrpSpPr/>
        <p:nvPr/>
      </p:nvGrpSpPr>
      <p:grpSpPr>
        <a:xfrm>
          <a:off x="0" y="0"/>
          <a:ext cx="0" cy="0"/>
          <a:chOff x="0" y="0"/>
          <a:chExt cx="0" cy="0"/>
        </a:xfrm>
      </p:grpSpPr>
      <p:pic>
        <p:nvPicPr>
          <p:cNvPr id="6" name="图片 5" descr="图片包含 游戏机, 鸟, 白色&#10;&#10;描述已自动生成"/>
          <p:cNvPicPr>
            <a:picLocks noChangeAspect="1"/>
          </p:cNvPicPr>
          <p:nvPr userDrawn="1"/>
        </p:nvPicPr>
        <p:blipFill>
          <a:blip r:embed="rId2" cstate="screen">
            <a:alphaModFix amt="5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415026444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21669185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4573078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56047030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2024-04-17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35193886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2024-04-17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5282836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2024-04-17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5389994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68934932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465311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14000">
              <a:srgbClr val="FFEECB"/>
            </a:gs>
            <a:gs pos="100000">
              <a:schemeClr val="bg1"/>
            </a:gs>
          </a:gsLst>
          <a:lin ang="162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2024-04-17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13031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hyperlink" Target="http://160.78.24.2/Public/Kalman/Kalman1960.pdf" TargetMode="External"/><Relationship Id="rId5" Type="http://schemas.openxmlformats.org/officeDocument/2006/relationships/image" Target="../media/image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2.png"/><Relationship Id="rId9"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36.png"/><Relationship Id="rId4" Type="http://schemas.openxmlformats.org/officeDocument/2006/relationships/image" Target="../media/image58.png"/><Relationship Id="rId9"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abs/2008.07669" TargetMode="External"/><Relationship Id="rId7"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6.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2.png"/><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2.png"/><Relationship Id="rId7"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hyperlink" Target="https://arxiv.org/abs/2111.00396"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9.gif"/><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30.png"/></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hyperlink" Target="https://developer.nvidia.com/gpugems/gpugems3/part-vi-gpu-computing/chapter-39-parallel-prefix-sum-scan-cuda"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38.png"/><Relationship Id="rId4" Type="http://schemas.openxmlformats.org/officeDocument/2006/relationships/image" Target="../media/image13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4.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43.png"/><Relationship Id="rId4" Type="http://schemas.openxmlformats.org/officeDocument/2006/relationships/image" Target="../media/image142.png"/></Relationships>
</file>

<file path=ppt/slides/_rels/slide6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0.png"/><Relationship Id="rId1" Type="http://schemas.openxmlformats.org/officeDocument/2006/relationships/slideLayout" Target="../slideLayouts/slideLayout7.xml"/><Relationship Id="rId4" Type="http://schemas.openxmlformats.org/officeDocument/2006/relationships/hyperlink" Target="https://arxiv.org/abs/2205.14135"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srush.github.io/annotated-s4/"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www.sas.upenn.edu/~jesusfv/LectureNotes_9_filtering.pdf" TargetMode="External"/><Relationship Id="rId5" Type="http://schemas.openxmlformats.org/officeDocument/2006/relationships/hyperlink" Target="https://newsletter.maartengrootendorst.com/p/a-visual-guide-to-mamba-and-state" TargetMode="External"/><Relationship Id="rId4" Type="http://schemas.openxmlformats.org/officeDocument/2006/relationships/hyperlink" Target="https://arxiv.org/abs/2312.0075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09600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224988" y="724454"/>
            <a:ext cx="5724962" cy="41549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Attention isn’t all you need</a:t>
            </a:r>
            <a:r>
              <a:rPr kumimoji="0" lang="zh-CN" altLang="en-US"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 </a:t>
            </a: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Mamba can get higher speed</a:t>
            </a:r>
            <a:r>
              <a:rPr lang="en-US" altLang="zh-CN" sz="5400" dirty="0">
                <a:solidFill>
                  <a:prstClr val="white"/>
                </a:solidFill>
                <a:latin typeface="Times New Roman" pitchFamily="18" charset="0"/>
                <a:ea typeface="微软雅黑" panose="020B0503020204020204" pitchFamily="34" charset="-122"/>
                <a:cs typeface="Times New Roman" pitchFamily="18" charset="0"/>
                <a:sym typeface="+mn-ea"/>
              </a:rPr>
              <a:t>.</a:t>
            </a: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
        <p:nvSpPr>
          <p:cNvPr id="10" name="文本框 9">
            <a:extLst>
              <a:ext uri="{FF2B5EF4-FFF2-40B4-BE49-F238E27FC236}">
                <a16:creationId xmlns:a16="http://schemas.microsoft.com/office/drawing/2014/main" id="{C5D9EC9E-665D-BF65-FD39-B6569794D56C}"/>
              </a:ext>
            </a:extLst>
          </p:cNvPr>
          <p:cNvSpPr txBox="1"/>
          <p:nvPr/>
        </p:nvSpPr>
        <p:spPr>
          <a:xfrm>
            <a:off x="374073" y="5418417"/>
            <a:ext cx="17516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Weitao Xiong</a:t>
            </a:r>
          </a:p>
        </p:txBody>
      </p:sp>
      <p:sp>
        <p:nvSpPr>
          <p:cNvPr id="2" name="文本框 1">
            <a:extLst>
              <a:ext uri="{FF2B5EF4-FFF2-40B4-BE49-F238E27FC236}">
                <a16:creationId xmlns:a16="http://schemas.microsoft.com/office/drawing/2014/main" id="{AD07A11B-96C6-A4ED-1CEA-7A92956704E1}"/>
              </a:ext>
            </a:extLst>
          </p:cNvPr>
          <p:cNvSpPr txBox="1"/>
          <p:nvPr/>
        </p:nvSpPr>
        <p:spPr>
          <a:xfrm>
            <a:off x="9664146" y="5475484"/>
            <a:ext cx="29651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Advisor: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Prof.</a:t>
            </a:r>
            <a:r>
              <a:rPr kumimoji="0" lang="zh-CN"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0" i="1"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Hongfei</a:t>
            </a:r>
            <a:r>
              <a:rPr kumimoji="0" lang="en-US" altLang="zh-CN"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Xue</a:t>
            </a:r>
            <a:endParaRPr kumimoji="0" lang="zh-CN"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78373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8A56042-6120-2E3E-6813-F2004AE4A5DD}"/>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pic>
        <p:nvPicPr>
          <p:cNvPr id="4" name="图片 3">
            <a:extLst>
              <a:ext uri="{FF2B5EF4-FFF2-40B4-BE49-F238E27FC236}">
                <a16:creationId xmlns:a16="http://schemas.microsoft.com/office/drawing/2014/main" id="{09339CEC-FD40-D6C8-D36A-F856655BCDF1}"/>
              </a:ext>
            </a:extLst>
          </p:cNvPr>
          <p:cNvPicPr>
            <a:picLocks noChangeAspect="1"/>
          </p:cNvPicPr>
          <p:nvPr/>
        </p:nvPicPr>
        <p:blipFill>
          <a:blip r:embed="rId2"/>
          <a:stretch>
            <a:fillRect/>
          </a:stretch>
        </p:blipFill>
        <p:spPr>
          <a:xfrm>
            <a:off x="2007705" y="783497"/>
            <a:ext cx="6042992" cy="3550594"/>
          </a:xfrm>
          <a:prstGeom prst="rect">
            <a:avLst/>
          </a:prstGeom>
        </p:spPr>
      </p:pic>
      <p:pic>
        <p:nvPicPr>
          <p:cNvPr id="5" name="图片 4">
            <a:extLst>
              <a:ext uri="{FF2B5EF4-FFF2-40B4-BE49-F238E27FC236}">
                <a16:creationId xmlns:a16="http://schemas.microsoft.com/office/drawing/2014/main" id="{D8F8416D-A0BD-974C-536B-FDFC6986A0B1}"/>
              </a:ext>
            </a:extLst>
          </p:cNvPr>
          <p:cNvPicPr>
            <a:picLocks noChangeAspect="1"/>
          </p:cNvPicPr>
          <p:nvPr/>
        </p:nvPicPr>
        <p:blipFill>
          <a:blip r:embed="rId3"/>
          <a:stretch>
            <a:fillRect/>
          </a:stretch>
        </p:blipFill>
        <p:spPr>
          <a:xfrm>
            <a:off x="2007705" y="4334091"/>
            <a:ext cx="6042992" cy="1892986"/>
          </a:xfrm>
          <a:prstGeom prst="rect">
            <a:avLst/>
          </a:prstGeom>
        </p:spPr>
      </p:pic>
      <p:sp>
        <p:nvSpPr>
          <p:cNvPr id="6" name="矩形 5">
            <a:extLst>
              <a:ext uri="{FF2B5EF4-FFF2-40B4-BE49-F238E27FC236}">
                <a16:creationId xmlns:a16="http://schemas.microsoft.com/office/drawing/2014/main" id="{07C8C9E2-E26A-7663-EA28-15C83D9E2E6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6BB28CF1-0C53-8E35-8A1D-7F79A2F950D8}"/>
              </a:ext>
            </a:extLst>
          </p:cNvPr>
          <p:cNvPicPr>
            <a:picLocks noChangeAspect="1"/>
          </p:cNvPicPr>
          <p:nvPr/>
        </p:nvPicPr>
        <p:blipFill>
          <a:blip r:embed="rId4"/>
          <a:stretch>
            <a:fillRect/>
          </a:stretch>
        </p:blipFill>
        <p:spPr>
          <a:xfrm>
            <a:off x="11265327" y="-2"/>
            <a:ext cx="926672" cy="926672"/>
          </a:xfrm>
          <a:prstGeom prst="rect">
            <a:avLst/>
          </a:prstGeom>
        </p:spPr>
      </p:pic>
      <p:sp>
        <p:nvSpPr>
          <p:cNvPr id="11" name="文本框 10">
            <a:extLst>
              <a:ext uri="{FF2B5EF4-FFF2-40B4-BE49-F238E27FC236}">
                <a16:creationId xmlns:a16="http://schemas.microsoft.com/office/drawing/2014/main" id="{6E49F1F9-207A-62E4-2B82-EFED51E174F5}"/>
              </a:ext>
            </a:extLst>
          </p:cNvPr>
          <p:cNvSpPr txBox="1"/>
          <p:nvPr/>
        </p:nvSpPr>
        <p:spPr>
          <a:xfrm>
            <a:off x="871452" y="153541"/>
            <a:ext cx="6096000"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State Space Model</a:t>
            </a:r>
            <a:endParaRPr lang="zh-CN" altLang="en-US" dirty="0"/>
          </a:p>
        </p:txBody>
      </p:sp>
      <p:pic>
        <p:nvPicPr>
          <p:cNvPr id="12" name="图片 11">
            <a:extLst>
              <a:ext uri="{FF2B5EF4-FFF2-40B4-BE49-F238E27FC236}">
                <a16:creationId xmlns:a16="http://schemas.microsoft.com/office/drawing/2014/main" id="{5CDCB884-CC5A-9696-A5F5-197F239EB8AD}"/>
              </a:ext>
            </a:extLst>
          </p:cNvPr>
          <p:cNvPicPr>
            <a:picLocks noChangeAspect="1"/>
          </p:cNvPicPr>
          <p:nvPr/>
        </p:nvPicPr>
        <p:blipFill>
          <a:blip r:embed="rId5"/>
          <a:stretch>
            <a:fillRect/>
          </a:stretch>
        </p:blipFill>
        <p:spPr>
          <a:xfrm>
            <a:off x="485347" y="243859"/>
            <a:ext cx="219475" cy="219475"/>
          </a:xfrm>
          <a:prstGeom prst="rect">
            <a:avLst/>
          </a:prstGeom>
        </p:spPr>
      </p:pic>
    </p:spTree>
    <p:extLst>
      <p:ext uri="{BB962C8B-B14F-4D97-AF65-F5344CB8AC3E}">
        <p14:creationId xmlns:p14="http://schemas.microsoft.com/office/powerpoint/2010/main" val="2431009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7E2E83A-99EF-E409-79A2-633FBDE6D5D5}"/>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pic>
        <p:nvPicPr>
          <p:cNvPr id="4" name="图片 3">
            <a:extLst>
              <a:ext uri="{FF2B5EF4-FFF2-40B4-BE49-F238E27FC236}">
                <a16:creationId xmlns:a16="http://schemas.microsoft.com/office/drawing/2014/main" id="{6BFBC793-36FF-D105-4E7A-6A84B34955EF}"/>
              </a:ext>
            </a:extLst>
          </p:cNvPr>
          <p:cNvPicPr>
            <a:picLocks noChangeAspect="1"/>
          </p:cNvPicPr>
          <p:nvPr/>
        </p:nvPicPr>
        <p:blipFill>
          <a:blip r:embed="rId2"/>
          <a:stretch>
            <a:fillRect/>
          </a:stretch>
        </p:blipFill>
        <p:spPr>
          <a:xfrm>
            <a:off x="1358348" y="904629"/>
            <a:ext cx="8892208" cy="1369118"/>
          </a:xfrm>
          <a:prstGeom prst="rect">
            <a:avLst/>
          </a:prstGeom>
        </p:spPr>
      </p:pic>
      <p:pic>
        <p:nvPicPr>
          <p:cNvPr id="5" name="图片 4">
            <a:extLst>
              <a:ext uri="{FF2B5EF4-FFF2-40B4-BE49-F238E27FC236}">
                <a16:creationId xmlns:a16="http://schemas.microsoft.com/office/drawing/2014/main" id="{0B28CDD2-5650-A0E2-AC0E-D51DE14826D8}"/>
              </a:ext>
            </a:extLst>
          </p:cNvPr>
          <p:cNvPicPr>
            <a:picLocks noChangeAspect="1"/>
          </p:cNvPicPr>
          <p:nvPr/>
        </p:nvPicPr>
        <p:blipFill>
          <a:blip r:embed="rId3"/>
          <a:stretch>
            <a:fillRect/>
          </a:stretch>
        </p:blipFill>
        <p:spPr>
          <a:xfrm>
            <a:off x="1358348" y="2940597"/>
            <a:ext cx="8845825" cy="2748902"/>
          </a:xfrm>
          <a:prstGeom prst="rect">
            <a:avLst/>
          </a:prstGeom>
        </p:spPr>
      </p:pic>
      <p:sp>
        <p:nvSpPr>
          <p:cNvPr id="6" name="矩形 5">
            <a:extLst>
              <a:ext uri="{FF2B5EF4-FFF2-40B4-BE49-F238E27FC236}">
                <a16:creationId xmlns:a16="http://schemas.microsoft.com/office/drawing/2014/main" id="{F3B1EC06-FA71-A309-C111-3A4C1E532C4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E614640D-AA4D-A2DF-DC0D-017119B86F60}"/>
              </a:ext>
            </a:extLst>
          </p:cNvPr>
          <p:cNvPicPr>
            <a:picLocks noChangeAspect="1"/>
          </p:cNvPicPr>
          <p:nvPr/>
        </p:nvPicPr>
        <p:blipFill>
          <a:blip r:embed="rId4"/>
          <a:stretch>
            <a:fillRect/>
          </a:stretch>
        </p:blipFill>
        <p:spPr>
          <a:xfrm>
            <a:off x="11265327" y="-2"/>
            <a:ext cx="926672" cy="926672"/>
          </a:xfrm>
          <a:prstGeom prst="rect">
            <a:avLst/>
          </a:prstGeom>
        </p:spPr>
      </p:pic>
      <p:sp>
        <p:nvSpPr>
          <p:cNvPr id="8" name="箭头: 右 7">
            <a:extLst>
              <a:ext uri="{FF2B5EF4-FFF2-40B4-BE49-F238E27FC236}">
                <a16:creationId xmlns:a16="http://schemas.microsoft.com/office/drawing/2014/main" id="{CA957565-B949-E2BB-C3AA-F3AC858D5B98}"/>
              </a:ext>
            </a:extLst>
          </p:cNvPr>
          <p:cNvSpPr/>
          <p:nvPr/>
        </p:nvSpPr>
        <p:spPr>
          <a:xfrm>
            <a:off x="7632192" y="1346872"/>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CF0F7B6-C93F-DB87-4977-487CD9CFDCDD}"/>
              </a:ext>
            </a:extLst>
          </p:cNvPr>
          <p:cNvSpPr txBox="1"/>
          <p:nvPr/>
        </p:nvSpPr>
        <p:spPr>
          <a:xfrm>
            <a:off x="9071112" y="1266022"/>
            <a:ext cx="1921565" cy="646331"/>
          </a:xfrm>
          <a:prstGeom prst="rect">
            <a:avLst/>
          </a:prstGeom>
          <a:noFill/>
        </p:spPr>
        <p:txBody>
          <a:bodyPr wrap="square" rtlCol="0">
            <a:spAutoFit/>
          </a:bodyPr>
          <a:lstStyle/>
          <a:p>
            <a:r>
              <a:rPr lang="en-US" altLang="zh-CN" dirty="0"/>
              <a:t>Standard equation in SSM</a:t>
            </a:r>
            <a:endParaRPr lang="zh-CN" altLang="en-US" dirty="0"/>
          </a:p>
        </p:txBody>
      </p:sp>
    </p:spTree>
    <p:extLst>
      <p:ext uri="{BB962C8B-B14F-4D97-AF65-F5344CB8AC3E}">
        <p14:creationId xmlns:p14="http://schemas.microsoft.com/office/powerpoint/2010/main" val="3005027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25EDA0A-62A1-ABE7-7DD6-208D2AEACD5A}"/>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pic>
        <p:nvPicPr>
          <p:cNvPr id="3" name="图片 2">
            <a:extLst>
              <a:ext uri="{FF2B5EF4-FFF2-40B4-BE49-F238E27FC236}">
                <a16:creationId xmlns:a16="http://schemas.microsoft.com/office/drawing/2014/main" id="{F34E7C0D-C9CE-B8BE-21C4-3372549DE708}"/>
              </a:ext>
            </a:extLst>
          </p:cNvPr>
          <p:cNvPicPr>
            <a:picLocks noChangeAspect="1"/>
          </p:cNvPicPr>
          <p:nvPr/>
        </p:nvPicPr>
        <p:blipFill>
          <a:blip r:embed="rId2"/>
          <a:stretch>
            <a:fillRect/>
          </a:stretch>
        </p:blipFill>
        <p:spPr>
          <a:xfrm>
            <a:off x="659013" y="500600"/>
            <a:ext cx="5707919" cy="1922326"/>
          </a:xfrm>
          <a:prstGeom prst="rect">
            <a:avLst/>
          </a:prstGeom>
        </p:spPr>
      </p:pic>
      <p:pic>
        <p:nvPicPr>
          <p:cNvPr id="4" name="图片 3">
            <a:extLst>
              <a:ext uri="{FF2B5EF4-FFF2-40B4-BE49-F238E27FC236}">
                <a16:creationId xmlns:a16="http://schemas.microsoft.com/office/drawing/2014/main" id="{8A671376-D2FD-E185-B79D-DF453FB84BF2}"/>
              </a:ext>
            </a:extLst>
          </p:cNvPr>
          <p:cNvPicPr>
            <a:picLocks noChangeAspect="1"/>
          </p:cNvPicPr>
          <p:nvPr/>
        </p:nvPicPr>
        <p:blipFill>
          <a:blip r:embed="rId3"/>
          <a:stretch>
            <a:fillRect/>
          </a:stretch>
        </p:blipFill>
        <p:spPr>
          <a:xfrm>
            <a:off x="659015" y="2431042"/>
            <a:ext cx="5707919" cy="1983660"/>
          </a:xfrm>
          <a:prstGeom prst="rect">
            <a:avLst/>
          </a:prstGeom>
        </p:spPr>
      </p:pic>
      <p:pic>
        <p:nvPicPr>
          <p:cNvPr id="5" name="图片 4">
            <a:extLst>
              <a:ext uri="{FF2B5EF4-FFF2-40B4-BE49-F238E27FC236}">
                <a16:creationId xmlns:a16="http://schemas.microsoft.com/office/drawing/2014/main" id="{5AC30A83-40CA-790A-F616-FECEA93C6B02}"/>
              </a:ext>
            </a:extLst>
          </p:cNvPr>
          <p:cNvPicPr>
            <a:picLocks noChangeAspect="1"/>
          </p:cNvPicPr>
          <p:nvPr/>
        </p:nvPicPr>
        <p:blipFill>
          <a:blip r:embed="rId4"/>
          <a:stretch>
            <a:fillRect/>
          </a:stretch>
        </p:blipFill>
        <p:spPr>
          <a:xfrm>
            <a:off x="659014" y="4430934"/>
            <a:ext cx="5707919" cy="1364364"/>
          </a:xfrm>
          <a:prstGeom prst="rect">
            <a:avLst/>
          </a:prstGeom>
        </p:spPr>
      </p:pic>
      <p:sp>
        <p:nvSpPr>
          <p:cNvPr id="6" name="矩形 5">
            <a:extLst>
              <a:ext uri="{FF2B5EF4-FFF2-40B4-BE49-F238E27FC236}">
                <a16:creationId xmlns:a16="http://schemas.microsoft.com/office/drawing/2014/main" id="{01A797E8-9A5D-8569-38C8-219E4153D94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B5A2C5FD-19B3-FC03-8A3F-6640189BBAEA}"/>
              </a:ext>
            </a:extLst>
          </p:cNvPr>
          <p:cNvPicPr>
            <a:picLocks noChangeAspect="1"/>
          </p:cNvPicPr>
          <p:nvPr/>
        </p:nvPicPr>
        <p:blipFill>
          <a:blip r:embed="rId5"/>
          <a:stretch>
            <a:fillRect/>
          </a:stretch>
        </p:blipFill>
        <p:spPr>
          <a:xfrm>
            <a:off x="11265327" y="-2"/>
            <a:ext cx="926672" cy="926672"/>
          </a:xfrm>
          <a:prstGeom prst="rect">
            <a:avLst/>
          </a:prstGeom>
        </p:spPr>
      </p:pic>
      <p:sp>
        <p:nvSpPr>
          <p:cNvPr id="8" name="文本框 7">
            <a:extLst>
              <a:ext uri="{FF2B5EF4-FFF2-40B4-BE49-F238E27FC236}">
                <a16:creationId xmlns:a16="http://schemas.microsoft.com/office/drawing/2014/main" id="{8AC970DF-10F2-19F6-DD85-20B69A24E934}"/>
              </a:ext>
            </a:extLst>
          </p:cNvPr>
          <p:cNvSpPr txBox="1"/>
          <p:nvPr/>
        </p:nvSpPr>
        <p:spPr>
          <a:xfrm>
            <a:off x="7499366" y="2337631"/>
            <a:ext cx="3629220" cy="2345322"/>
          </a:xfrm>
          <a:prstGeom prst="rect">
            <a:avLst/>
          </a:prstGeom>
          <a:noFill/>
        </p:spPr>
        <p:txBody>
          <a:bodyPr wrap="square" rtlCol="0">
            <a:spAutoFit/>
          </a:bodyPr>
          <a:lstStyle/>
          <a:p>
            <a:pPr algn="just">
              <a:lnSpc>
                <a:spcPct val="150000"/>
              </a:lnSpc>
            </a:pPr>
            <a:r>
              <a:rPr lang="en-US" altLang="zh-CN" sz="2000" dirty="0">
                <a:latin typeface="Times New Roman" panose="02020603050405020304" pitchFamily="18" charset="0"/>
                <a:cs typeface="Times New Roman" panose="02020603050405020304" pitchFamily="18" charset="0"/>
              </a:rPr>
              <a:t>Do you think it is similar to the way you do in the </a:t>
            </a:r>
            <a:r>
              <a:rPr lang="en-US" altLang="zh-CN" sz="2000" b="1" dirty="0">
                <a:latin typeface="Times New Roman" panose="02020603050405020304" pitchFamily="18" charset="0"/>
                <a:cs typeface="Times New Roman" panose="02020603050405020304" pitchFamily="18" charset="0"/>
              </a:rPr>
              <a:t>Kalman filter?</a:t>
            </a:r>
          </a:p>
          <a:p>
            <a:pPr algn="just">
              <a:lnSpc>
                <a:spcPct val="150000"/>
              </a:lnSpc>
            </a:pPr>
            <a:endParaRPr lang="en-US" altLang="zh-CN" sz="2000" b="1" dirty="0">
              <a:latin typeface="Times New Roman" panose="02020603050405020304" pitchFamily="18" charset="0"/>
              <a:cs typeface="Times New Roman" panose="02020603050405020304" pitchFamily="18" charset="0"/>
            </a:endParaRPr>
          </a:p>
          <a:p>
            <a:pPr algn="just">
              <a:lnSpc>
                <a:spcPct val="150000"/>
              </a:lnSpc>
            </a:pPr>
            <a:r>
              <a:rPr lang="en-US" altLang="zh-CN" sz="2000" b="1" dirty="0">
                <a:latin typeface="Times New Roman" panose="02020603050405020304" pitchFamily="18" charset="0"/>
                <a:cs typeface="Times New Roman" panose="02020603050405020304" pitchFamily="18" charset="0"/>
              </a:rPr>
              <a:t>Yes, because this method was created by Kalman in 1960.</a:t>
            </a:r>
            <a:endParaRPr lang="zh-CN" altLang="en-US" sz="20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942607BF-FFBF-11C4-A843-9F1AB01ED4BE}"/>
              </a:ext>
            </a:extLst>
          </p:cNvPr>
          <p:cNvSpPr txBox="1"/>
          <p:nvPr/>
        </p:nvSpPr>
        <p:spPr>
          <a:xfrm>
            <a:off x="5336132" y="6033184"/>
            <a:ext cx="6693309"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New Approach to Linear Filtering and Prediction Problems </a:t>
            </a:r>
            <a:r>
              <a:rPr lang="en-US" altLang="zh-CN" dirty="0">
                <a:latin typeface="Times New Roman" panose="02020603050405020304" pitchFamily="18" charset="0"/>
                <a:cs typeface="Times New Roman" panose="02020603050405020304" pitchFamily="18" charset="0"/>
                <a:hlinkClick r:id="rId6"/>
              </a:rPr>
              <a:t>http://160.78.24.2/Public/Kalman/Kalman1960.pdf</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0864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A2EC25B-7C52-6038-FC06-D6A0569C07AD}"/>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
        <p:nvSpPr>
          <p:cNvPr id="3" name="矩形 2">
            <a:extLst>
              <a:ext uri="{FF2B5EF4-FFF2-40B4-BE49-F238E27FC236}">
                <a16:creationId xmlns:a16="http://schemas.microsoft.com/office/drawing/2014/main" id="{43665E1E-2CF1-C82D-13EA-B2007E2AE9D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393EF3AB-1618-EF8D-2E10-922B8FBF8697}"/>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C1255635-1521-597D-BCD1-9E2E7819CDAF}"/>
              </a:ext>
            </a:extLst>
          </p:cNvPr>
          <p:cNvPicPr>
            <a:picLocks noChangeAspect="1"/>
          </p:cNvPicPr>
          <p:nvPr/>
        </p:nvPicPr>
        <p:blipFill>
          <a:blip r:embed="rId3"/>
          <a:stretch>
            <a:fillRect/>
          </a:stretch>
        </p:blipFill>
        <p:spPr>
          <a:xfrm>
            <a:off x="485347" y="243859"/>
            <a:ext cx="219475" cy="219475"/>
          </a:xfrm>
          <a:prstGeom prst="rect">
            <a:avLst/>
          </a:prstGeom>
        </p:spPr>
      </p:pic>
      <p:sp>
        <p:nvSpPr>
          <p:cNvPr id="6" name="文本框 5">
            <a:extLst>
              <a:ext uri="{FF2B5EF4-FFF2-40B4-BE49-F238E27FC236}">
                <a16:creationId xmlns:a16="http://schemas.microsoft.com/office/drawing/2014/main" id="{715106F9-21A8-E88A-ECED-21F2E3AB989A}"/>
              </a:ext>
            </a:extLst>
          </p:cNvPr>
          <p:cNvSpPr txBox="1"/>
          <p:nvPr/>
        </p:nvSpPr>
        <p:spPr>
          <a:xfrm>
            <a:off x="969617" y="153541"/>
            <a:ext cx="60960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Kalman Filter using SSM</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4A507CC1-3C11-0EBD-E43F-0E77336E2090}"/>
              </a:ext>
            </a:extLst>
          </p:cNvPr>
          <p:cNvPicPr>
            <a:picLocks noChangeAspect="1"/>
          </p:cNvPicPr>
          <p:nvPr/>
        </p:nvPicPr>
        <p:blipFill>
          <a:blip r:embed="rId4"/>
          <a:stretch>
            <a:fillRect/>
          </a:stretch>
        </p:blipFill>
        <p:spPr>
          <a:xfrm>
            <a:off x="1417124" y="3773317"/>
            <a:ext cx="4558514" cy="2248176"/>
          </a:xfrm>
          <a:prstGeom prst="rect">
            <a:avLst/>
          </a:prstGeom>
        </p:spPr>
      </p:pic>
      <p:pic>
        <p:nvPicPr>
          <p:cNvPr id="13" name="图片 12">
            <a:extLst>
              <a:ext uri="{FF2B5EF4-FFF2-40B4-BE49-F238E27FC236}">
                <a16:creationId xmlns:a16="http://schemas.microsoft.com/office/drawing/2014/main" id="{317E14C8-5796-1752-345F-EE7C4F8DF589}"/>
              </a:ext>
            </a:extLst>
          </p:cNvPr>
          <p:cNvPicPr>
            <a:picLocks noChangeAspect="1"/>
          </p:cNvPicPr>
          <p:nvPr/>
        </p:nvPicPr>
        <p:blipFill>
          <a:blip r:embed="rId5"/>
          <a:stretch>
            <a:fillRect/>
          </a:stretch>
        </p:blipFill>
        <p:spPr>
          <a:xfrm>
            <a:off x="702917" y="675505"/>
            <a:ext cx="6629400" cy="2343150"/>
          </a:xfrm>
          <a:prstGeom prst="rect">
            <a:avLst/>
          </a:prstGeom>
        </p:spPr>
      </p:pic>
      <p:sp>
        <p:nvSpPr>
          <p:cNvPr id="14" name="矩形 13">
            <a:extLst>
              <a:ext uri="{FF2B5EF4-FFF2-40B4-BE49-F238E27FC236}">
                <a16:creationId xmlns:a16="http://schemas.microsoft.com/office/drawing/2014/main" id="{59D1E1D6-3D46-2A61-9A59-1FE10DAEC416}"/>
              </a:ext>
            </a:extLst>
          </p:cNvPr>
          <p:cNvSpPr/>
          <p:nvPr/>
        </p:nvSpPr>
        <p:spPr>
          <a:xfrm flipH="1">
            <a:off x="2683563" y="1647452"/>
            <a:ext cx="1875183" cy="7475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8D448E25-E801-72B8-EC05-B7E8850C8766}"/>
              </a:ext>
            </a:extLst>
          </p:cNvPr>
          <p:cNvCxnSpPr>
            <a:cxnSpLocks/>
          </p:cNvCxnSpPr>
          <p:nvPr/>
        </p:nvCxnSpPr>
        <p:spPr>
          <a:xfrm>
            <a:off x="4110382" y="2269603"/>
            <a:ext cx="0" cy="1354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997B25F5-E305-F436-7A17-7E492A8D2576}"/>
              </a:ext>
            </a:extLst>
          </p:cNvPr>
          <p:cNvPicPr>
            <a:picLocks noChangeAspect="1"/>
          </p:cNvPicPr>
          <p:nvPr/>
        </p:nvPicPr>
        <p:blipFill>
          <a:blip r:embed="rId6"/>
          <a:stretch>
            <a:fillRect/>
          </a:stretch>
        </p:blipFill>
        <p:spPr>
          <a:xfrm>
            <a:off x="8274659" y="745799"/>
            <a:ext cx="2555901" cy="1580011"/>
          </a:xfrm>
          <a:prstGeom prst="rect">
            <a:avLst/>
          </a:prstGeom>
        </p:spPr>
      </p:pic>
      <p:pic>
        <p:nvPicPr>
          <p:cNvPr id="24" name="图片 23">
            <a:extLst>
              <a:ext uri="{FF2B5EF4-FFF2-40B4-BE49-F238E27FC236}">
                <a16:creationId xmlns:a16="http://schemas.microsoft.com/office/drawing/2014/main" id="{0B3CD80A-D9D4-EECC-7DE7-2D43B7C2E25A}"/>
              </a:ext>
            </a:extLst>
          </p:cNvPr>
          <p:cNvPicPr>
            <a:picLocks noChangeAspect="1"/>
          </p:cNvPicPr>
          <p:nvPr/>
        </p:nvPicPr>
        <p:blipFill>
          <a:blip r:embed="rId7"/>
          <a:stretch>
            <a:fillRect/>
          </a:stretch>
        </p:blipFill>
        <p:spPr>
          <a:xfrm rot="5400000">
            <a:off x="9304745" y="2517994"/>
            <a:ext cx="490133" cy="394029"/>
          </a:xfrm>
          <a:prstGeom prst="rect">
            <a:avLst/>
          </a:prstGeom>
        </p:spPr>
      </p:pic>
      <p:pic>
        <p:nvPicPr>
          <p:cNvPr id="25" name="图片 24">
            <a:extLst>
              <a:ext uri="{FF2B5EF4-FFF2-40B4-BE49-F238E27FC236}">
                <a16:creationId xmlns:a16="http://schemas.microsoft.com/office/drawing/2014/main" id="{1D0F067A-AAA8-EF06-6C0B-135850834CD8}"/>
              </a:ext>
            </a:extLst>
          </p:cNvPr>
          <p:cNvPicPr>
            <a:picLocks noChangeAspect="1"/>
          </p:cNvPicPr>
          <p:nvPr/>
        </p:nvPicPr>
        <p:blipFill>
          <a:blip r:embed="rId8"/>
          <a:stretch>
            <a:fillRect/>
          </a:stretch>
        </p:blipFill>
        <p:spPr>
          <a:xfrm>
            <a:off x="7840892" y="3207866"/>
            <a:ext cx="3613461" cy="2813627"/>
          </a:xfrm>
          <a:prstGeom prst="rect">
            <a:avLst/>
          </a:prstGeom>
        </p:spPr>
      </p:pic>
    </p:spTree>
    <p:extLst>
      <p:ext uri="{BB962C8B-B14F-4D97-AF65-F5344CB8AC3E}">
        <p14:creationId xmlns:p14="http://schemas.microsoft.com/office/powerpoint/2010/main" val="3421488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5A40DC4-D970-86A7-9D04-DEDAA4CF8B32}"/>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pic>
        <p:nvPicPr>
          <p:cNvPr id="3" name="图片 2">
            <a:extLst>
              <a:ext uri="{FF2B5EF4-FFF2-40B4-BE49-F238E27FC236}">
                <a16:creationId xmlns:a16="http://schemas.microsoft.com/office/drawing/2014/main" id="{6623513E-9652-5269-F87A-24EBB1DF3B39}"/>
              </a:ext>
            </a:extLst>
          </p:cNvPr>
          <p:cNvPicPr>
            <a:picLocks noChangeAspect="1"/>
          </p:cNvPicPr>
          <p:nvPr/>
        </p:nvPicPr>
        <p:blipFill>
          <a:blip r:embed="rId2"/>
          <a:stretch>
            <a:fillRect/>
          </a:stretch>
        </p:blipFill>
        <p:spPr>
          <a:xfrm>
            <a:off x="11265327" y="-2"/>
            <a:ext cx="926672" cy="926672"/>
          </a:xfrm>
          <a:prstGeom prst="rect">
            <a:avLst/>
          </a:prstGeom>
        </p:spPr>
      </p:pic>
      <p:sp>
        <p:nvSpPr>
          <p:cNvPr id="7" name="矩形 6">
            <a:extLst>
              <a:ext uri="{FF2B5EF4-FFF2-40B4-BE49-F238E27FC236}">
                <a16:creationId xmlns:a16="http://schemas.microsoft.com/office/drawing/2014/main" id="{D3CDE139-90F5-5160-D889-4185021C601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CBB191B9-975D-5A2E-4BE1-9A54107DF5F1}"/>
              </a:ext>
            </a:extLst>
          </p:cNvPr>
          <p:cNvPicPr>
            <a:picLocks noChangeAspect="1"/>
          </p:cNvPicPr>
          <p:nvPr/>
        </p:nvPicPr>
        <p:blipFill>
          <a:blip r:embed="rId3"/>
          <a:stretch>
            <a:fillRect/>
          </a:stretch>
        </p:blipFill>
        <p:spPr>
          <a:xfrm>
            <a:off x="485347" y="243859"/>
            <a:ext cx="219475" cy="219475"/>
          </a:xfrm>
          <a:prstGeom prst="rect">
            <a:avLst/>
          </a:prstGeom>
        </p:spPr>
      </p:pic>
      <p:sp>
        <p:nvSpPr>
          <p:cNvPr id="9" name="文本框 8">
            <a:extLst>
              <a:ext uri="{FF2B5EF4-FFF2-40B4-BE49-F238E27FC236}">
                <a16:creationId xmlns:a16="http://schemas.microsoft.com/office/drawing/2014/main" id="{F4C846E8-4FB4-0747-D930-32F5127AC2CB}"/>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More detail about SSM</a:t>
            </a:r>
            <a:endParaRPr lang="zh-CN" altLang="en-US" dirty="0"/>
          </a:p>
        </p:txBody>
      </p:sp>
      <p:pic>
        <p:nvPicPr>
          <p:cNvPr id="12" name="图片 11">
            <a:extLst>
              <a:ext uri="{FF2B5EF4-FFF2-40B4-BE49-F238E27FC236}">
                <a16:creationId xmlns:a16="http://schemas.microsoft.com/office/drawing/2014/main" id="{E8761913-679D-70D9-5844-B9E3463D131D}"/>
              </a:ext>
            </a:extLst>
          </p:cNvPr>
          <p:cNvPicPr>
            <a:picLocks noChangeAspect="1"/>
          </p:cNvPicPr>
          <p:nvPr/>
        </p:nvPicPr>
        <p:blipFill>
          <a:blip r:embed="rId4"/>
          <a:stretch>
            <a:fillRect/>
          </a:stretch>
        </p:blipFill>
        <p:spPr>
          <a:xfrm>
            <a:off x="1166512" y="1699614"/>
            <a:ext cx="2495678" cy="1346269"/>
          </a:xfrm>
          <a:prstGeom prst="rect">
            <a:avLst/>
          </a:prstGeom>
        </p:spPr>
      </p:pic>
      <p:sp>
        <p:nvSpPr>
          <p:cNvPr id="14" name="文本框 13">
            <a:extLst>
              <a:ext uri="{FF2B5EF4-FFF2-40B4-BE49-F238E27FC236}">
                <a16:creationId xmlns:a16="http://schemas.microsoft.com/office/drawing/2014/main" id="{20082713-61EB-3716-5366-4864ED19BE52}"/>
              </a:ext>
            </a:extLst>
          </p:cNvPr>
          <p:cNvSpPr txBox="1"/>
          <p:nvPr/>
        </p:nvSpPr>
        <p:spPr>
          <a:xfrm>
            <a:off x="824092" y="683519"/>
            <a:ext cx="9621078" cy="873572"/>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Assume we have some input signal x(t), this signal first gets multiplied by matrix B which describes how the inputs influence the system.</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60027817-39AE-697D-C13E-2886156D535C}"/>
              </a:ext>
            </a:extLst>
          </p:cNvPr>
          <p:cNvSpPr txBox="1"/>
          <p:nvPr/>
        </p:nvSpPr>
        <p:spPr>
          <a:xfrm>
            <a:off x="701631" y="3188406"/>
            <a:ext cx="9621078" cy="1295868"/>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The updated state (akin to the hidden state of a neural network) is a latent space that contains the core “knowledge” of the environment. We multiply the state with matrix A which describes how all the internal states are connected as they represent the underlying dynamics of the system.</a:t>
            </a:r>
            <a:endParaRPr lang="zh-CN" altLang="en-US"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A35BE268-C913-839E-C517-33FFED472A1F}"/>
              </a:ext>
            </a:extLst>
          </p:cNvPr>
          <p:cNvPicPr>
            <a:picLocks noChangeAspect="1"/>
          </p:cNvPicPr>
          <p:nvPr/>
        </p:nvPicPr>
        <p:blipFill>
          <a:blip r:embed="rId5"/>
          <a:stretch>
            <a:fillRect/>
          </a:stretch>
        </p:blipFill>
        <p:spPr>
          <a:xfrm>
            <a:off x="1070936" y="4561047"/>
            <a:ext cx="4921503" cy="2038455"/>
          </a:xfrm>
          <a:prstGeom prst="rect">
            <a:avLst/>
          </a:prstGeom>
        </p:spPr>
      </p:pic>
    </p:spTree>
    <p:extLst>
      <p:ext uri="{BB962C8B-B14F-4D97-AF65-F5344CB8AC3E}">
        <p14:creationId xmlns:p14="http://schemas.microsoft.com/office/powerpoint/2010/main" val="1121198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AA962B2-4777-679E-7976-6B28E2C75437}"/>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
        <p:nvSpPr>
          <p:cNvPr id="3" name="矩形 2">
            <a:extLst>
              <a:ext uri="{FF2B5EF4-FFF2-40B4-BE49-F238E27FC236}">
                <a16:creationId xmlns:a16="http://schemas.microsoft.com/office/drawing/2014/main" id="{6E5EC98F-506C-9373-0549-5680A7059FB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D98FC146-C667-685B-5D0B-8EE1338360A1}"/>
              </a:ext>
            </a:extLst>
          </p:cNvPr>
          <p:cNvPicPr>
            <a:picLocks noChangeAspect="1"/>
          </p:cNvPicPr>
          <p:nvPr/>
        </p:nvPicPr>
        <p:blipFill>
          <a:blip r:embed="rId2"/>
          <a:stretch>
            <a:fillRect/>
          </a:stretch>
        </p:blipFill>
        <p:spPr>
          <a:xfrm>
            <a:off x="838200" y="702769"/>
            <a:ext cx="6109014" cy="2235315"/>
          </a:xfrm>
          <a:prstGeom prst="rect">
            <a:avLst/>
          </a:prstGeom>
        </p:spPr>
      </p:pic>
      <p:sp>
        <p:nvSpPr>
          <p:cNvPr id="10" name="文本框 9">
            <a:extLst>
              <a:ext uri="{FF2B5EF4-FFF2-40B4-BE49-F238E27FC236}">
                <a16:creationId xmlns:a16="http://schemas.microsoft.com/office/drawing/2014/main" id="{0FA5C306-87F3-1909-66BA-65674FEFEB12}"/>
              </a:ext>
            </a:extLst>
          </p:cNvPr>
          <p:cNvSpPr txBox="1"/>
          <p:nvPr/>
        </p:nvSpPr>
        <p:spPr>
          <a:xfrm>
            <a:off x="437320" y="136525"/>
            <a:ext cx="9236765" cy="458074"/>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Then, we use matrix C to describe how the state can be translated to an output.</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668AC4C0-3EFD-D4AC-F7D3-77E478D3FECD}"/>
              </a:ext>
            </a:extLst>
          </p:cNvPr>
          <p:cNvSpPr txBox="1"/>
          <p:nvPr/>
        </p:nvSpPr>
        <p:spPr>
          <a:xfrm>
            <a:off x="437319" y="3046345"/>
            <a:ext cx="10581863" cy="87357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Finally, we can make use of matrix D to provide a direct signal from the input to the output. This is also often referred to as a skip-connection. The SSM is often regarded as the following without the skip-connection.</a:t>
            </a:r>
            <a:endParaRPr lang="zh-CN" altLang="en-US"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C9F2A6D7-4073-CA8D-31F3-917CB0A92603}"/>
              </a:ext>
            </a:extLst>
          </p:cNvPr>
          <p:cNvPicPr>
            <a:picLocks noChangeAspect="1"/>
          </p:cNvPicPr>
          <p:nvPr/>
        </p:nvPicPr>
        <p:blipFill>
          <a:blip r:embed="rId3"/>
          <a:stretch>
            <a:fillRect/>
          </a:stretch>
        </p:blipFill>
        <p:spPr>
          <a:xfrm>
            <a:off x="838200" y="4023607"/>
            <a:ext cx="6109014" cy="2697868"/>
          </a:xfrm>
          <a:prstGeom prst="rect">
            <a:avLst/>
          </a:prstGeom>
        </p:spPr>
      </p:pic>
      <p:pic>
        <p:nvPicPr>
          <p:cNvPr id="15" name="图片 14">
            <a:extLst>
              <a:ext uri="{FF2B5EF4-FFF2-40B4-BE49-F238E27FC236}">
                <a16:creationId xmlns:a16="http://schemas.microsoft.com/office/drawing/2014/main" id="{2855FD60-0DC6-8BAB-9573-7A15B68ACF31}"/>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3437777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78EF08-56A8-F8B0-908C-5F7763DF1784}"/>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3" name="矩形 2">
            <a:extLst>
              <a:ext uri="{FF2B5EF4-FFF2-40B4-BE49-F238E27FC236}">
                <a16:creationId xmlns:a16="http://schemas.microsoft.com/office/drawing/2014/main" id="{FA64B386-1DCB-F70A-3D05-C7EA296D109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E916DDF0-0F43-B23C-405D-B7E76B5FF5D6}"/>
              </a:ext>
            </a:extLst>
          </p:cNvPr>
          <p:cNvSpPr txBox="1"/>
          <p:nvPr/>
        </p:nvSpPr>
        <p:spPr>
          <a:xfrm>
            <a:off x="1842052" y="340157"/>
            <a:ext cx="7063409" cy="498663"/>
          </a:xfrm>
          <a:prstGeom prst="rect">
            <a:avLst/>
          </a:prstGeom>
          <a:noFill/>
        </p:spPr>
        <p:txBody>
          <a:bodyPr wrap="square">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We can now focus on matrices A, B, and C as the core of the SSM.</a:t>
            </a:r>
            <a:endParaRPr lang="zh-CN" altLang="en-US" sz="20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1B5695C7-7CE1-6A42-E74C-39C653DEFE6C}"/>
              </a:ext>
            </a:extLst>
          </p:cNvPr>
          <p:cNvPicPr>
            <a:picLocks noChangeAspect="1"/>
          </p:cNvPicPr>
          <p:nvPr/>
        </p:nvPicPr>
        <p:blipFill>
          <a:blip r:embed="rId2"/>
          <a:stretch>
            <a:fillRect/>
          </a:stretch>
        </p:blipFill>
        <p:spPr>
          <a:xfrm>
            <a:off x="1249018" y="1260827"/>
            <a:ext cx="9316278" cy="1897761"/>
          </a:xfrm>
          <a:prstGeom prst="rect">
            <a:avLst/>
          </a:prstGeom>
        </p:spPr>
      </p:pic>
      <p:pic>
        <p:nvPicPr>
          <p:cNvPr id="8" name="图片 7">
            <a:extLst>
              <a:ext uri="{FF2B5EF4-FFF2-40B4-BE49-F238E27FC236}">
                <a16:creationId xmlns:a16="http://schemas.microsoft.com/office/drawing/2014/main" id="{E10DB83A-8F15-3A4E-596B-799F6C346ACA}"/>
              </a:ext>
            </a:extLst>
          </p:cNvPr>
          <p:cNvPicPr>
            <a:picLocks noChangeAspect="1"/>
          </p:cNvPicPr>
          <p:nvPr/>
        </p:nvPicPr>
        <p:blipFill>
          <a:blip r:embed="rId3"/>
          <a:stretch>
            <a:fillRect/>
          </a:stretch>
        </p:blipFill>
        <p:spPr>
          <a:xfrm>
            <a:off x="1249018" y="3144328"/>
            <a:ext cx="9316278" cy="3124172"/>
          </a:xfrm>
          <a:prstGeom prst="rect">
            <a:avLst/>
          </a:prstGeom>
        </p:spPr>
      </p:pic>
      <p:pic>
        <p:nvPicPr>
          <p:cNvPr id="9" name="图片 8">
            <a:extLst>
              <a:ext uri="{FF2B5EF4-FFF2-40B4-BE49-F238E27FC236}">
                <a16:creationId xmlns:a16="http://schemas.microsoft.com/office/drawing/2014/main" id="{0F9DA20D-BE82-77F1-0EED-6885BA0AD7BF}"/>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2563770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0084EAE-1B53-6907-DE8B-4170134DD5EB}"/>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3" name="矩形 2">
            <a:extLst>
              <a:ext uri="{FF2B5EF4-FFF2-40B4-BE49-F238E27FC236}">
                <a16:creationId xmlns:a16="http://schemas.microsoft.com/office/drawing/2014/main" id="{B454FC6B-CE12-988C-4235-9DA28803C5A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AC2D11E5-1494-72E6-CA06-483DED49FF41}"/>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5C739E99-F45E-CF09-31BE-C6D9DFFB98EF}"/>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Discretization</a:t>
            </a:r>
            <a:endParaRPr lang="zh-CN" altLang="en-US" dirty="0"/>
          </a:p>
        </p:txBody>
      </p:sp>
      <p:sp>
        <p:nvSpPr>
          <p:cNvPr id="8" name="文本框 7">
            <a:extLst>
              <a:ext uri="{FF2B5EF4-FFF2-40B4-BE49-F238E27FC236}">
                <a16:creationId xmlns:a16="http://schemas.microsoft.com/office/drawing/2014/main" id="{208BC149-B6A0-84B2-EEB1-06C5655887E1}"/>
              </a:ext>
            </a:extLst>
          </p:cNvPr>
          <p:cNvSpPr txBox="1"/>
          <p:nvPr/>
        </p:nvSpPr>
        <p:spPr>
          <a:xfrm>
            <a:off x="871452" y="463334"/>
            <a:ext cx="8956013" cy="6278642"/>
          </a:xfrm>
          <a:prstGeom prst="rect">
            <a:avLst/>
          </a:prstGeom>
          <a:noFill/>
        </p:spPr>
        <p:txBody>
          <a:bodyPr wrap="square">
            <a:spAutoFit/>
          </a:bodyPr>
          <a:lstStyle/>
          <a:p>
            <a:pPr algn="just">
              <a:lnSpc>
                <a:spcPct val="200000"/>
              </a:lnSpc>
            </a:pPr>
            <a:r>
              <a:rPr lang="en-US" altLang="zh-CN" sz="1600" dirty="0">
                <a:latin typeface="Times New Roman" panose="02020603050405020304" pitchFamily="18" charset="0"/>
                <a:cs typeface="Times New Roman" panose="02020603050405020304" pitchFamily="18" charset="0"/>
              </a:rPr>
              <a:t>As a continuous-time system, SSM is difficult to directly integrate into Deep Learning model:</a:t>
            </a:r>
          </a:p>
          <a:p>
            <a:pPr marL="285750" indent="-285750" algn="just">
              <a:lnSpc>
                <a:spcPct val="200000"/>
              </a:lnSpc>
              <a:buFont typeface="Arial" panose="020B0604020202020204" pitchFamily="34" charset="0"/>
              <a:buChar char="•"/>
            </a:pPr>
            <a:r>
              <a:rPr lang="en-US" altLang="zh-CN" sz="1600" b="1" dirty="0">
                <a:latin typeface="Times New Roman" panose="02020603050405020304" pitchFamily="18" charset="0"/>
                <a:cs typeface="Times New Roman" panose="02020603050405020304" pitchFamily="18" charset="0"/>
              </a:rPr>
              <a:t>Calculation Efficiency</a:t>
            </a:r>
            <a:r>
              <a:rPr lang="en-US" altLang="zh-CN" sz="1600" dirty="0">
                <a:latin typeface="Times New Roman" panose="02020603050405020304" pitchFamily="18" charset="0"/>
                <a:cs typeface="Times New Roman" panose="02020603050405020304" pitchFamily="18" charset="0"/>
              </a:rPr>
              <a:t>: Modern deep learning frameworks and hardware are usually designed based on discrete-time operations. Only after discretizing SSM can it be transformed into a model that can run efficiently on these frameworks and hardware.</a:t>
            </a:r>
          </a:p>
          <a:p>
            <a:pPr marL="285750" indent="-285750" algn="just">
              <a:lnSpc>
                <a:spcPct val="200000"/>
              </a:lnSpc>
              <a:buFont typeface="Arial" panose="020B0604020202020204" pitchFamily="34" charset="0"/>
              <a:buChar char="•"/>
            </a:pPr>
            <a:r>
              <a:rPr lang="en-US" altLang="zh-CN" sz="1600" b="1" dirty="0">
                <a:latin typeface="Times New Roman" panose="02020603050405020304" pitchFamily="18" charset="0"/>
                <a:cs typeface="Times New Roman" panose="02020603050405020304" pitchFamily="18" charset="0"/>
              </a:rPr>
              <a:t>Training Algorithms</a:t>
            </a:r>
            <a:r>
              <a:rPr lang="en-US" altLang="zh-CN" sz="1600" dirty="0">
                <a:latin typeface="Times New Roman" panose="02020603050405020304" pitchFamily="18" charset="0"/>
                <a:cs typeface="Times New Roman" panose="02020603050405020304" pitchFamily="18" charset="0"/>
              </a:rPr>
              <a:t>: Most deep learning training algorithms, such as gradient descent and backpropagation, are designed for discrete-time models. Discretization allows these algorithms to be directly applied to state-space models.</a:t>
            </a:r>
          </a:p>
          <a:p>
            <a:pPr marL="285750" indent="-285750" algn="just">
              <a:lnSpc>
                <a:spcPct val="200000"/>
              </a:lnSpc>
              <a:buFont typeface="Arial" panose="020B0604020202020204" pitchFamily="34" charset="0"/>
              <a:buChar char="•"/>
            </a:pPr>
            <a:r>
              <a:rPr lang="en-US" altLang="zh-CN" sz="1600" b="1" dirty="0">
                <a:latin typeface="Times New Roman" panose="02020603050405020304" pitchFamily="18" charset="0"/>
                <a:cs typeface="Times New Roman" panose="02020603050405020304" pitchFamily="18" charset="0"/>
              </a:rPr>
              <a:t>Practical Applications</a:t>
            </a:r>
            <a:r>
              <a:rPr lang="en-US" altLang="zh-CN" sz="1600" dirty="0">
                <a:latin typeface="Times New Roman" panose="02020603050405020304" pitchFamily="18" charset="0"/>
                <a:cs typeface="Times New Roman" panose="02020603050405020304" pitchFamily="18" charset="0"/>
              </a:rPr>
              <a:t>: In many practical applications, data is discrete, such as text data (word sequences), time series data (stock prices, sensor readings), etc. Discrete-time models match these data formats more naturally.</a:t>
            </a:r>
          </a:p>
          <a:p>
            <a:pPr marL="285750" indent="-285750" algn="just">
              <a:lnSpc>
                <a:spcPct val="200000"/>
              </a:lnSpc>
              <a:buFont typeface="Arial" panose="020B0604020202020204" pitchFamily="34" charset="0"/>
              <a:buChar char="•"/>
            </a:pPr>
            <a:r>
              <a:rPr lang="en-US" altLang="zh-CN" sz="1600" b="1" dirty="0">
                <a:latin typeface="Times New Roman" panose="02020603050405020304" pitchFamily="18" charset="0"/>
                <a:cs typeface="Times New Roman" panose="02020603050405020304" pitchFamily="18" charset="0"/>
              </a:rPr>
              <a:t>Model Complexity</a:t>
            </a:r>
            <a:r>
              <a:rPr lang="en-US" altLang="zh-CN" sz="1600" dirty="0">
                <a:latin typeface="Times New Roman" panose="02020603050405020304" pitchFamily="18" charset="0"/>
                <a:cs typeface="Times New Roman" panose="02020603050405020304" pitchFamily="18" charset="0"/>
              </a:rPr>
              <a:t>: The discretization process can control the complexity of the model by selecting an appropriate time step size T. </a:t>
            </a:r>
          </a:p>
          <a:p>
            <a:endParaRPr lang="en-US" altLang="zh-CN" dirty="0"/>
          </a:p>
        </p:txBody>
      </p:sp>
      <p:pic>
        <p:nvPicPr>
          <p:cNvPr id="6" name="图片 5">
            <a:extLst>
              <a:ext uri="{FF2B5EF4-FFF2-40B4-BE49-F238E27FC236}">
                <a16:creationId xmlns:a16="http://schemas.microsoft.com/office/drawing/2014/main" id="{9FD3E0CD-0D05-82FD-7EB2-36611EC5118E}"/>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88882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10DB0CB-F8C6-D75E-B348-8331452046B8}"/>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3" name="矩形 2">
            <a:extLst>
              <a:ext uri="{FF2B5EF4-FFF2-40B4-BE49-F238E27FC236}">
                <a16:creationId xmlns:a16="http://schemas.microsoft.com/office/drawing/2014/main" id="{59596487-9A00-500B-CB7B-283EF3CB963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A938C5BE-602F-2996-85F7-F17DC5D394A1}"/>
              </a:ext>
            </a:extLst>
          </p:cNvPr>
          <p:cNvPicPr>
            <a:picLocks noChangeAspect="1"/>
          </p:cNvPicPr>
          <p:nvPr/>
        </p:nvPicPr>
        <p:blipFill>
          <a:blip r:embed="rId2"/>
          <a:stretch>
            <a:fillRect/>
          </a:stretch>
        </p:blipFill>
        <p:spPr>
          <a:xfrm>
            <a:off x="871452" y="2168641"/>
            <a:ext cx="7944077" cy="2520716"/>
          </a:xfrm>
          <a:prstGeom prst="rect">
            <a:avLst/>
          </a:prstGeom>
        </p:spPr>
      </p:pic>
      <p:pic>
        <p:nvPicPr>
          <p:cNvPr id="9" name="图片 8">
            <a:extLst>
              <a:ext uri="{FF2B5EF4-FFF2-40B4-BE49-F238E27FC236}">
                <a16:creationId xmlns:a16="http://schemas.microsoft.com/office/drawing/2014/main" id="{0D3DDA25-6BD8-24E7-3BBD-61F53102528E}"/>
              </a:ext>
            </a:extLst>
          </p:cNvPr>
          <p:cNvPicPr>
            <a:picLocks noChangeAspect="1"/>
          </p:cNvPicPr>
          <p:nvPr/>
        </p:nvPicPr>
        <p:blipFill>
          <a:blip r:embed="rId3"/>
          <a:stretch>
            <a:fillRect/>
          </a:stretch>
        </p:blipFill>
        <p:spPr>
          <a:xfrm>
            <a:off x="871452" y="4794181"/>
            <a:ext cx="8142078" cy="1744731"/>
          </a:xfrm>
          <a:prstGeom prst="rect">
            <a:avLst/>
          </a:prstGeom>
        </p:spPr>
      </p:pic>
      <p:pic>
        <p:nvPicPr>
          <p:cNvPr id="10" name="图片 9">
            <a:extLst>
              <a:ext uri="{FF2B5EF4-FFF2-40B4-BE49-F238E27FC236}">
                <a16:creationId xmlns:a16="http://schemas.microsoft.com/office/drawing/2014/main" id="{0D8F67D2-9A3A-F3A7-8E28-0556DB72378D}"/>
              </a:ext>
            </a:extLst>
          </p:cNvPr>
          <p:cNvPicPr>
            <a:picLocks noChangeAspect="1"/>
          </p:cNvPicPr>
          <p:nvPr/>
        </p:nvPicPr>
        <p:blipFill>
          <a:blip r:embed="rId4"/>
          <a:stretch>
            <a:fillRect/>
          </a:stretch>
        </p:blipFill>
        <p:spPr>
          <a:xfrm>
            <a:off x="485347" y="243859"/>
            <a:ext cx="219475" cy="219475"/>
          </a:xfrm>
          <a:prstGeom prst="rect">
            <a:avLst/>
          </a:prstGeom>
        </p:spPr>
      </p:pic>
      <p:sp>
        <p:nvSpPr>
          <p:cNvPr id="11" name="文本框 10">
            <a:extLst>
              <a:ext uri="{FF2B5EF4-FFF2-40B4-BE49-F238E27FC236}">
                <a16:creationId xmlns:a16="http://schemas.microsoft.com/office/drawing/2014/main" id="{5F424738-0BAF-1B39-7B98-81AD66E931AB}"/>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Zero-order hold </a:t>
            </a:r>
          </a:p>
        </p:txBody>
      </p:sp>
      <p:sp>
        <p:nvSpPr>
          <p:cNvPr id="13" name="文本框 12">
            <a:extLst>
              <a:ext uri="{FF2B5EF4-FFF2-40B4-BE49-F238E27FC236}">
                <a16:creationId xmlns:a16="http://schemas.microsoft.com/office/drawing/2014/main" id="{9CA02F89-45E1-0003-8284-528E90F6C69E}"/>
              </a:ext>
            </a:extLst>
          </p:cNvPr>
          <p:cNvSpPr txBox="1"/>
          <p:nvPr/>
        </p:nvSpPr>
        <p:spPr>
          <a:xfrm>
            <a:off x="485346" y="710408"/>
            <a:ext cx="9092663" cy="873572"/>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In the zero-order hold reconstruction method, the continuous signal is reconstructed from its samples by holding the given sample for an interval until the next sample is received.</a:t>
            </a:r>
            <a:endParaRPr lang="zh-CN" altLang="en-US"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9A06D280-E453-6AA7-5A7B-850A7C88E697}"/>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2885148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6AEA3A7-C5DF-FFB5-94A7-CD04AAE3F257}"/>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
        <p:nvSpPr>
          <p:cNvPr id="6" name="文本框 5">
            <a:extLst>
              <a:ext uri="{FF2B5EF4-FFF2-40B4-BE49-F238E27FC236}">
                <a16:creationId xmlns:a16="http://schemas.microsoft.com/office/drawing/2014/main" id="{2B7529D5-D6F2-3BB5-049E-A20513E9F338}"/>
              </a:ext>
            </a:extLst>
          </p:cNvPr>
          <p:cNvSpPr txBox="1"/>
          <p:nvPr/>
        </p:nvSpPr>
        <p:spPr>
          <a:xfrm>
            <a:off x="987287" y="691621"/>
            <a:ext cx="7671117" cy="880369"/>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How long we hold the value is represented by a new learnable parameter, called the step size ∆. It represents the resolution of the input.</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F9D3AF79-ED15-EBBF-E1A8-83DF13CED4FA}"/>
              </a:ext>
            </a:extLst>
          </p:cNvPr>
          <p:cNvSpPr txBox="1"/>
          <p:nvPr/>
        </p:nvSpPr>
        <p:spPr>
          <a:xfrm>
            <a:off x="987287" y="2020368"/>
            <a:ext cx="7671116" cy="873572"/>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If we have a continuous signal for our input, we can generate a continuous output and only sample the values according to the time steps of the input.</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2B314977-4624-456A-95A0-591047B30D87}"/>
              </a:ext>
            </a:extLst>
          </p:cNvPr>
          <p:cNvPicPr>
            <a:picLocks noChangeAspect="1"/>
          </p:cNvPicPr>
          <p:nvPr/>
        </p:nvPicPr>
        <p:blipFill>
          <a:blip r:embed="rId2"/>
          <a:stretch>
            <a:fillRect/>
          </a:stretch>
        </p:blipFill>
        <p:spPr>
          <a:xfrm>
            <a:off x="1073426" y="3342318"/>
            <a:ext cx="8587409" cy="2747047"/>
          </a:xfrm>
          <a:prstGeom prst="rect">
            <a:avLst/>
          </a:prstGeom>
        </p:spPr>
      </p:pic>
      <p:pic>
        <p:nvPicPr>
          <p:cNvPr id="7" name="图片 6">
            <a:extLst>
              <a:ext uri="{FF2B5EF4-FFF2-40B4-BE49-F238E27FC236}">
                <a16:creationId xmlns:a16="http://schemas.microsoft.com/office/drawing/2014/main" id="{C4083B50-FE97-D2BB-8FCB-60E053CB9A26}"/>
              </a:ext>
            </a:extLst>
          </p:cNvPr>
          <p:cNvPicPr>
            <a:picLocks noChangeAspect="1"/>
          </p:cNvPicPr>
          <p:nvPr/>
        </p:nvPicPr>
        <p:blipFill>
          <a:blip r:embed="rId3"/>
          <a:stretch>
            <a:fillRect/>
          </a:stretch>
        </p:blipFill>
        <p:spPr>
          <a:xfrm>
            <a:off x="11265327" y="-2"/>
            <a:ext cx="926672" cy="926672"/>
          </a:xfrm>
          <a:prstGeom prst="rect">
            <a:avLst/>
          </a:prstGeom>
        </p:spPr>
      </p:pic>
      <p:sp>
        <p:nvSpPr>
          <p:cNvPr id="8" name="矩形 7">
            <a:extLst>
              <a:ext uri="{FF2B5EF4-FFF2-40B4-BE49-F238E27FC236}">
                <a16:creationId xmlns:a16="http://schemas.microsoft.com/office/drawing/2014/main" id="{EA3CF39A-82EE-309A-5979-190CF57366D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3129721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EF09977-769E-0DA2-015A-82E62577106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3679BD19-5876-607E-AFE1-D138016C52C7}"/>
              </a:ext>
            </a:extLst>
          </p:cNvPr>
          <p:cNvPicPr>
            <a:picLocks noChangeAspect="1"/>
          </p:cNvPicPr>
          <p:nvPr/>
        </p:nvPicPr>
        <p:blipFill>
          <a:blip r:embed="rId2"/>
          <a:stretch>
            <a:fillRect/>
          </a:stretch>
        </p:blipFill>
        <p:spPr>
          <a:xfrm>
            <a:off x="485347" y="243859"/>
            <a:ext cx="219475" cy="219475"/>
          </a:xfrm>
          <a:prstGeom prst="rect">
            <a:avLst/>
          </a:prstGeom>
        </p:spPr>
      </p:pic>
      <p:pic>
        <p:nvPicPr>
          <p:cNvPr id="23" name="图片 22">
            <a:extLst>
              <a:ext uri="{FF2B5EF4-FFF2-40B4-BE49-F238E27FC236}">
                <a16:creationId xmlns:a16="http://schemas.microsoft.com/office/drawing/2014/main" id="{DE4CB0A2-EF5A-D2D4-BCF9-A6BD3CE40164}"/>
              </a:ext>
            </a:extLst>
          </p:cNvPr>
          <p:cNvPicPr>
            <a:picLocks noChangeAspect="1"/>
          </p:cNvPicPr>
          <p:nvPr/>
        </p:nvPicPr>
        <p:blipFill>
          <a:blip r:embed="rId3"/>
          <a:stretch>
            <a:fillRect/>
          </a:stretch>
        </p:blipFill>
        <p:spPr>
          <a:xfrm>
            <a:off x="11265327" y="-2"/>
            <a:ext cx="926672" cy="926672"/>
          </a:xfrm>
          <a:prstGeom prst="rect">
            <a:avLst/>
          </a:prstGeom>
        </p:spPr>
      </p:pic>
      <p:sp>
        <p:nvSpPr>
          <p:cNvPr id="2" name="灯片编号占位符 1">
            <a:extLst>
              <a:ext uri="{FF2B5EF4-FFF2-40B4-BE49-F238E27FC236}">
                <a16:creationId xmlns:a16="http://schemas.microsoft.com/office/drawing/2014/main" id="{1EB060F8-433C-DCFF-AF17-65EF1B2E2175}"/>
              </a:ext>
            </a:extLst>
          </p:cNvPr>
          <p:cNvSpPr>
            <a:spLocks noGrp="1"/>
          </p:cNvSpPr>
          <p:nvPr>
            <p:ph type="sldNum" sz="quarter" idx="12"/>
          </p:nvPr>
        </p:nvSpPr>
        <p:spPr>
          <a:xfrm>
            <a:off x="8630478"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4" name="文本框 3">
            <a:extLst>
              <a:ext uri="{FF2B5EF4-FFF2-40B4-BE49-F238E27FC236}">
                <a16:creationId xmlns:a16="http://schemas.microsoft.com/office/drawing/2014/main" id="{F8827B95-FD04-C039-4786-F4A84A46A104}"/>
              </a:ext>
            </a:extLst>
          </p:cNvPr>
          <p:cNvSpPr txBox="1"/>
          <p:nvPr/>
        </p:nvSpPr>
        <p:spPr>
          <a:xfrm>
            <a:off x="969617" y="173828"/>
            <a:ext cx="514847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Why we need a new model?</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9" name="图片 18">
            <a:extLst>
              <a:ext uri="{FF2B5EF4-FFF2-40B4-BE49-F238E27FC236}">
                <a16:creationId xmlns:a16="http://schemas.microsoft.com/office/drawing/2014/main" id="{6AFF1FB2-03C3-D2F5-828A-5C286CEA7E8E}"/>
              </a:ext>
            </a:extLst>
          </p:cNvPr>
          <p:cNvPicPr>
            <a:picLocks noChangeAspect="1"/>
          </p:cNvPicPr>
          <p:nvPr/>
        </p:nvPicPr>
        <p:blipFill>
          <a:blip r:embed="rId4"/>
          <a:stretch>
            <a:fillRect/>
          </a:stretch>
        </p:blipFill>
        <p:spPr>
          <a:xfrm>
            <a:off x="808770" y="981118"/>
            <a:ext cx="6426530" cy="2679838"/>
          </a:xfrm>
          <a:prstGeom prst="rect">
            <a:avLst/>
          </a:prstGeom>
        </p:spPr>
      </p:pic>
      <p:sp>
        <p:nvSpPr>
          <p:cNvPr id="20" name="箭头: 下 19">
            <a:extLst>
              <a:ext uri="{FF2B5EF4-FFF2-40B4-BE49-F238E27FC236}">
                <a16:creationId xmlns:a16="http://schemas.microsoft.com/office/drawing/2014/main" id="{F08FC46C-B2B0-816B-225C-CADDE49B932C}"/>
              </a:ext>
            </a:extLst>
          </p:cNvPr>
          <p:cNvSpPr/>
          <p:nvPr/>
        </p:nvSpPr>
        <p:spPr>
          <a:xfrm>
            <a:off x="1497496" y="3563594"/>
            <a:ext cx="347929" cy="10749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A1C17417-0629-CF78-D0B9-088810293F94}"/>
              </a:ext>
            </a:extLst>
          </p:cNvPr>
          <p:cNvSpPr txBox="1"/>
          <p:nvPr/>
        </p:nvSpPr>
        <p:spPr>
          <a:xfrm>
            <a:off x="985660" y="4709445"/>
            <a:ext cx="1371600" cy="646331"/>
          </a:xfrm>
          <a:prstGeom prst="rect">
            <a:avLst/>
          </a:prstGeom>
          <a:noFill/>
        </p:spPr>
        <p:txBody>
          <a:bodyPr wrap="square" rtlCol="0">
            <a:spAutoFit/>
          </a:bodyPr>
          <a:lstStyle/>
          <a:p>
            <a:pPr algn="ctr"/>
            <a:r>
              <a:rPr lang="en-US" altLang="zh-CN" dirty="0"/>
              <a:t>Mamba</a:t>
            </a:r>
          </a:p>
          <a:p>
            <a:pPr algn="ctr"/>
            <a:r>
              <a:rPr lang="en-US" altLang="zh-CN" dirty="0"/>
              <a:t>(2023.12.1)</a:t>
            </a:r>
            <a:endParaRPr lang="zh-CN" altLang="en-US" dirty="0"/>
          </a:p>
        </p:txBody>
      </p:sp>
      <p:sp>
        <p:nvSpPr>
          <p:cNvPr id="22" name="左大括号 21">
            <a:extLst>
              <a:ext uri="{FF2B5EF4-FFF2-40B4-BE49-F238E27FC236}">
                <a16:creationId xmlns:a16="http://schemas.microsoft.com/office/drawing/2014/main" id="{0DD9BB39-E4D0-E2A5-96B8-85E8527214F7}"/>
              </a:ext>
            </a:extLst>
          </p:cNvPr>
          <p:cNvSpPr/>
          <p:nvPr/>
        </p:nvSpPr>
        <p:spPr>
          <a:xfrm>
            <a:off x="2319674" y="3977600"/>
            <a:ext cx="756000" cy="1899282"/>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F8242B4C-68AF-1694-042D-FD15D3C4E9B6}"/>
              </a:ext>
            </a:extLst>
          </p:cNvPr>
          <p:cNvSpPr txBox="1"/>
          <p:nvPr/>
        </p:nvSpPr>
        <p:spPr>
          <a:xfrm>
            <a:off x="3306325" y="3899666"/>
            <a:ext cx="3736941" cy="3139321"/>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U-Mamba </a:t>
            </a:r>
            <a:r>
              <a:rPr lang="en-US" altLang="zh-CN" dirty="0"/>
              <a:t>(2024.1.9): </a:t>
            </a:r>
          </a:p>
          <a:p>
            <a:r>
              <a:rPr lang="en-US" altLang="zh-CN" dirty="0"/>
              <a:t>	Image Segmentation</a:t>
            </a:r>
          </a:p>
          <a:p>
            <a:endParaRPr lang="en-US" altLang="zh-CN" dirty="0"/>
          </a:p>
          <a:p>
            <a:pPr marL="285750" indent="-285750">
              <a:buFont typeface="Arial" panose="020B0604020202020204" pitchFamily="34" charset="0"/>
              <a:buChar char="•"/>
            </a:pPr>
            <a:r>
              <a:rPr lang="en-US" altLang="zh-CN" b="1" dirty="0"/>
              <a:t>Vision Mamba </a:t>
            </a:r>
            <a:r>
              <a:rPr lang="en-US" altLang="zh-CN" dirty="0"/>
              <a:t>(2024.1.17): </a:t>
            </a:r>
          </a:p>
          <a:p>
            <a:r>
              <a:rPr lang="en-US" altLang="zh-CN" dirty="0"/>
              <a:t>	Classification</a:t>
            </a:r>
          </a:p>
          <a:p>
            <a:endParaRPr lang="en-US" altLang="zh-CN" dirty="0"/>
          </a:p>
          <a:p>
            <a:pPr marL="285750" indent="-285750">
              <a:buFont typeface="Arial" panose="020B0604020202020204" pitchFamily="34" charset="0"/>
              <a:buChar char="•"/>
            </a:pPr>
            <a:r>
              <a:rPr kumimoji="0" lang="en-US" altLang="zh-CN" sz="1800" b="1"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Mamba </a:t>
            </a:r>
            <a:r>
              <a:rPr kumimoji="0" lang="en-US" altLang="zh-CN" sz="1800" b="1" i="0" u="none" strike="noStrike" kern="1200" cap="none" spc="0" normalizeH="0" baseline="0" noProof="0" dirty="0" err="1">
                <a:ln>
                  <a:noFill/>
                </a:ln>
                <a:solidFill>
                  <a:prstClr val="black"/>
                </a:solidFill>
                <a:effectLst/>
                <a:uLnTx/>
                <a:uFillTx/>
                <a:latin typeface="Calibri"/>
                <a:ea typeface="微软雅黑" panose="020B0503020204020204" pitchFamily="34" charset="-122"/>
                <a:cs typeface="+mn-cs"/>
              </a:rPr>
              <a:t>Unet</a:t>
            </a: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(2024.2.7):</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	 Semantic </a:t>
            </a:r>
            <a:r>
              <a:rPr kumimoji="0" lang="en-US" altLang="zh-CN" sz="1800" b="0" i="0" u="none" strike="noStrike" kern="1200" cap="none" spc="0" normalizeH="0" baseline="0" noProof="0" dirty="0" err="1">
                <a:ln>
                  <a:noFill/>
                </a:ln>
                <a:solidFill>
                  <a:prstClr val="black"/>
                </a:solidFill>
                <a:effectLst/>
                <a:uLnTx/>
                <a:uFillTx/>
                <a:latin typeface="Calibri"/>
                <a:ea typeface="微软雅黑" panose="020B0503020204020204" pitchFamily="34" charset="-122"/>
                <a:cs typeface="+mn-cs"/>
              </a:rPr>
              <a:t>Segamentation</a:t>
            </a:r>
            <a:endPar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lang="en-US" altLang="zh-CN" dirty="0">
              <a:solidFill>
                <a:prstClr val="black"/>
              </a:solidFill>
              <a:latin typeface="Calibri"/>
              <a:ea typeface="微软雅黑" panose="020B0503020204020204" pitchFamily="34" charset="-122"/>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 </a:t>
            </a: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a:p>
            <a:endParaRPr lang="zh-CN" altLang="en-US" dirty="0"/>
          </a:p>
        </p:txBody>
      </p:sp>
      <p:pic>
        <p:nvPicPr>
          <p:cNvPr id="28" name="图片 27">
            <a:extLst>
              <a:ext uri="{FF2B5EF4-FFF2-40B4-BE49-F238E27FC236}">
                <a16:creationId xmlns:a16="http://schemas.microsoft.com/office/drawing/2014/main" id="{074D7700-9156-639F-9AC5-D40B9F012EDC}"/>
              </a:ext>
            </a:extLst>
          </p:cNvPr>
          <p:cNvPicPr>
            <a:picLocks noChangeAspect="1"/>
          </p:cNvPicPr>
          <p:nvPr/>
        </p:nvPicPr>
        <p:blipFill>
          <a:blip r:embed="rId5"/>
          <a:stretch>
            <a:fillRect/>
          </a:stretch>
        </p:blipFill>
        <p:spPr>
          <a:xfrm>
            <a:off x="7724281" y="2814592"/>
            <a:ext cx="3865207" cy="267141"/>
          </a:xfrm>
          <a:prstGeom prst="rect">
            <a:avLst/>
          </a:prstGeom>
        </p:spPr>
      </p:pic>
      <p:cxnSp>
        <p:nvCxnSpPr>
          <p:cNvPr id="30" name="直接箭头连接符 29">
            <a:extLst>
              <a:ext uri="{FF2B5EF4-FFF2-40B4-BE49-F238E27FC236}">
                <a16:creationId xmlns:a16="http://schemas.microsoft.com/office/drawing/2014/main" id="{B490C85D-46EB-E81D-CFED-D1ABD00665D1}"/>
              </a:ext>
            </a:extLst>
          </p:cNvPr>
          <p:cNvCxnSpPr/>
          <p:nvPr/>
        </p:nvCxnSpPr>
        <p:spPr>
          <a:xfrm>
            <a:off x="5014061" y="2973314"/>
            <a:ext cx="2609976" cy="0"/>
          </a:xfrm>
          <a:prstGeom prst="straightConnector1">
            <a:avLst/>
          </a:prstGeom>
          <a:ln w="158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8A93FA24-436F-4561-6D6E-F8284280A9E4}"/>
              </a:ext>
            </a:extLst>
          </p:cNvPr>
          <p:cNvPicPr>
            <a:picLocks noChangeAspect="1"/>
          </p:cNvPicPr>
          <p:nvPr/>
        </p:nvPicPr>
        <p:blipFill>
          <a:blip r:embed="rId6"/>
          <a:stretch>
            <a:fillRect/>
          </a:stretch>
        </p:blipFill>
        <p:spPr>
          <a:xfrm>
            <a:off x="7096539" y="3886824"/>
            <a:ext cx="4912606" cy="2143138"/>
          </a:xfrm>
          <a:prstGeom prst="rect">
            <a:avLst/>
          </a:prstGeom>
        </p:spPr>
      </p:pic>
      <p:sp>
        <p:nvSpPr>
          <p:cNvPr id="8" name="文本框 7">
            <a:extLst>
              <a:ext uri="{FF2B5EF4-FFF2-40B4-BE49-F238E27FC236}">
                <a16:creationId xmlns:a16="http://schemas.microsoft.com/office/drawing/2014/main" id="{808881C2-B902-B5A3-CB4C-2131ADDC3BCE}"/>
              </a:ext>
            </a:extLst>
          </p:cNvPr>
          <p:cNvSpPr txBox="1"/>
          <p:nvPr/>
        </p:nvSpPr>
        <p:spPr>
          <a:xfrm>
            <a:off x="7624037" y="387141"/>
            <a:ext cx="3287258" cy="1894749"/>
          </a:xfrm>
          <a:prstGeom prst="rect">
            <a:avLst/>
          </a:prstGeom>
          <a:noFill/>
        </p:spPr>
        <p:txBody>
          <a:bodyPr wrap="square">
            <a:spAutoFit/>
          </a:bodyPr>
          <a:lstStyle/>
          <a:p>
            <a:pPr algn="just">
              <a:lnSpc>
                <a:spcPct val="150000"/>
              </a:lnSpc>
            </a:pPr>
            <a:r>
              <a:rPr lang="en-US" altLang="zh-CN" sz="1600" dirty="0">
                <a:latin typeface="Times New Roman" panose="02020603050405020304" pitchFamily="18" charset="0"/>
                <a:cs typeface="Times New Roman" panose="02020603050405020304" pitchFamily="18" charset="0"/>
              </a:rPr>
              <a:t>Mamba enjoys fast inference (5× higher throughput than Transformers) and linear scaling in sequence length, and its performance improves on real data up to million-length sequences. </a:t>
            </a:r>
            <a:endParaRPr lang="zh-CN" altLang="en-US" sz="1600" dirty="0">
              <a:latin typeface="Times New Roman" panose="02020603050405020304" pitchFamily="18" charset="0"/>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5DDD054F-EC81-F0E6-7765-7CF36CE758E6}"/>
              </a:ext>
            </a:extLst>
          </p:cNvPr>
          <p:cNvCxnSpPr/>
          <p:nvPr/>
        </p:nvCxnSpPr>
        <p:spPr>
          <a:xfrm flipV="1">
            <a:off x="5014061" y="1695450"/>
            <a:ext cx="2486034" cy="1733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310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013C0C3-7799-F7C4-BE47-AC15E9CDF6D4}"/>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
        <p:nvSpPr>
          <p:cNvPr id="4" name="文本框 3">
            <a:extLst>
              <a:ext uri="{FF2B5EF4-FFF2-40B4-BE49-F238E27FC236}">
                <a16:creationId xmlns:a16="http://schemas.microsoft.com/office/drawing/2014/main" id="{0DDCE2FE-5D99-719E-17E8-4F52F514CF21}"/>
              </a:ext>
            </a:extLst>
          </p:cNvPr>
          <p:cNvSpPr txBox="1"/>
          <p:nvPr/>
        </p:nvSpPr>
        <p:spPr>
          <a:xfrm>
            <a:off x="1033670" y="580647"/>
            <a:ext cx="6096000" cy="45807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Mathematically, we can apply the Zero-order hold as follows:</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C849D56F-FAE9-B706-FFAE-7F468DDD7068}"/>
              </a:ext>
            </a:extLst>
          </p:cNvPr>
          <p:cNvPicPr>
            <a:picLocks noChangeAspect="1"/>
          </p:cNvPicPr>
          <p:nvPr/>
        </p:nvPicPr>
        <p:blipFill>
          <a:blip r:embed="rId2"/>
          <a:stretch>
            <a:fillRect/>
          </a:stretch>
        </p:blipFill>
        <p:spPr>
          <a:xfrm>
            <a:off x="1152939" y="1466721"/>
            <a:ext cx="7222435" cy="1369933"/>
          </a:xfrm>
          <a:prstGeom prst="rect">
            <a:avLst/>
          </a:prstGeom>
        </p:spPr>
      </p:pic>
      <p:pic>
        <p:nvPicPr>
          <p:cNvPr id="6" name="图片 5">
            <a:extLst>
              <a:ext uri="{FF2B5EF4-FFF2-40B4-BE49-F238E27FC236}">
                <a16:creationId xmlns:a16="http://schemas.microsoft.com/office/drawing/2014/main" id="{FF17D043-0DA3-D87A-3865-32689DDCE968}"/>
              </a:ext>
            </a:extLst>
          </p:cNvPr>
          <p:cNvPicPr>
            <a:picLocks noChangeAspect="1"/>
          </p:cNvPicPr>
          <p:nvPr/>
        </p:nvPicPr>
        <p:blipFill>
          <a:blip r:embed="rId3"/>
          <a:stretch>
            <a:fillRect/>
          </a:stretch>
        </p:blipFill>
        <p:spPr>
          <a:xfrm>
            <a:off x="1152939" y="2836654"/>
            <a:ext cx="7222435" cy="3691467"/>
          </a:xfrm>
          <a:prstGeom prst="rect">
            <a:avLst/>
          </a:prstGeom>
        </p:spPr>
      </p:pic>
      <p:sp>
        <p:nvSpPr>
          <p:cNvPr id="7" name="矩形 6">
            <a:extLst>
              <a:ext uri="{FF2B5EF4-FFF2-40B4-BE49-F238E27FC236}">
                <a16:creationId xmlns:a16="http://schemas.microsoft.com/office/drawing/2014/main" id="{ED425CC3-3CFB-79A6-0992-904F3AF3E55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952CBCB1-E647-21DF-442F-3DDD92F88389}"/>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4290168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B691293-6B3C-D653-12E8-61CB166FD67D}"/>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
        <p:nvSpPr>
          <p:cNvPr id="3" name="矩形 2">
            <a:extLst>
              <a:ext uri="{FF2B5EF4-FFF2-40B4-BE49-F238E27FC236}">
                <a16:creationId xmlns:a16="http://schemas.microsoft.com/office/drawing/2014/main" id="{66FB49DB-3D22-62CA-C160-DAE9B327EB2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E6629A95-CFC9-0272-2BD6-6F64A097D496}"/>
              </a:ext>
            </a:extLst>
          </p:cNvPr>
          <p:cNvPicPr>
            <a:picLocks noChangeAspect="1"/>
          </p:cNvPicPr>
          <p:nvPr/>
        </p:nvPicPr>
        <p:blipFill>
          <a:blip r:embed="rId2"/>
          <a:stretch>
            <a:fillRect/>
          </a:stretch>
        </p:blipFill>
        <p:spPr>
          <a:xfrm>
            <a:off x="485347" y="243859"/>
            <a:ext cx="219475" cy="219475"/>
          </a:xfrm>
          <a:prstGeom prst="rect">
            <a:avLst/>
          </a:prstGeom>
        </p:spPr>
      </p:pic>
      <p:sp>
        <p:nvSpPr>
          <p:cNvPr id="6" name="文本框 5">
            <a:extLst>
              <a:ext uri="{FF2B5EF4-FFF2-40B4-BE49-F238E27FC236}">
                <a16:creationId xmlns:a16="http://schemas.microsoft.com/office/drawing/2014/main" id="{C5C24D1A-BAC1-41F7-D57F-E32D04ED002D}"/>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Formula Derivation </a:t>
            </a:r>
          </a:p>
        </p:txBody>
      </p:sp>
      <p:pic>
        <p:nvPicPr>
          <p:cNvPr id="10" name="图片 9">
            <a:extLst>
              <a:ext uri="{FF2B5EF4-FFF2-40B4-BE49-F238E27FC236}">
                <a16:creationId xmlns:a16="http://schemas.microsoft.com/office/drawing/2014/main" id="{8A9FE06F-9068-6469-2CB6-2C28053FFC82}"/>
              </a:ext>
            </a:extLst>
          </p:cNvPr>
          <p:cNvPicPr>
            <a:picLocks noChangeAspect="1"/>
          </p:cNvPicPr>
          <p:nvPr/>
        </p:nvPicPr>
        <p:blipFill>
          <a:blip r:embed="rId3"/>
          <a:stretch>
            <a:fillRect/>
          </a:stretch>
        </p:blipFill>
        <p:spPr>
          <a:xfrm>
            <a:off x="1028784" y="1089576"/>
            <a:ext cx="3200564" cy="679485"/>
          </a:xfrm>
          <a:prstGeom prst="rect">
            <a:avLst/>
          </a:prstGeom>
        </p:spPr>
      </p:pic>
      <p:pic>
        <p:nvPicPr>
          <p:cNvPr id="27" name="图片 26">
            <a:extLst>
              <a:ext uri="{FF2B5EF4-FFF2-40B4-BE49-F238E27FC236}">
                <a16:creationId xmlns:a16="http://schemas.microsoft.com/office/drawing/2014/main" id="{2E76034B-9DDD-74D3-822C-51ABFD93F3E4}"/>
              </a:ext>
            </a:extLst>
          </p:cNvPr>
          <p:cNvPicPr>
            <a:picLocks noChangeAspect="1"/>
          </p:cNvPicPr>
          <p:nvPr/>
        </p:nvPicPr>
        <p:blipFill>
          <a:blip r:embed="rId4"/>
          <a:stretch>
            <a:fillRect/>
          </a:stretch>
        </p:blipFill>
        <p:spPr>
          <a:xfrm>
            <a:off x="11265327" y="-2"/>
            <a:ext cx="926672" cy="926672"/>
          </a:xfrm>
          <a:prstGeom prst="rect">
            <a:avLst/>
          </a:prstGeom>
        </p:spPr>
      </p:pic>
      <p:pic>
        <p:nvPicPr>
          <p:cNvPr id="4" name="图片 3">
            <a:extLst>
              <a:ext uri="{FF2B5EF4-FFF2-40B4-BE49-F238E27FC236}">
                <a16:creationId xmlns:a16="http://schemas.microsoft.com/office/drawing/2014/main" id="{268B3958-093D-E703-4D06-37AFCC5FC482}"/>
              </a:ext>
            </a:extLst>
          </p:cNvPr>
          <p:cNvPicPr>
            <a:picLocks noChangeAspect="1"/>
          </p:cNvPicPr>
          <p:nvPr/>
        </p:nvPicPr>
        <p:blipFill>
          <a:blip r:embed="rId5"/>
          <a:stretch>
            <a:fillRect/>
          </a:stretch>
        </p:blipFill>
        <p:spPr>
          <a:xfrm>
            <a:off x="5431068" y="1372710"/>
            <a:ext cx="5362575" cy="885825"/>
          </a:xfrm>
          <a:prstGeom prst="rect">
            <a:avLst/>
          </a:prstGeom>
        </p:spPr>
      </p:pic>
      <p:pic>
        <p:nvPicPr>
          <p:cNvPr id="8" name="图片 7">
            <a:extLst>
              <a:ext uri="{FF2B5EF4-FFF2-40B4-BE49-F238E27FC236}">
                <a16:creationId xmlns:a16="http://schemas.microsoft.com/office/drawing/2014/main" id="{914EF8EA-1AE9-F93C-65B6-A8015DB3AF47}"/>
              </a:ext>
            </a:extLst>
          </p:cNvPr>
          <p:cNvPicPr>
            <a:picLocks noChangeAspect="1"/>
          </p:cNvPicPr>
          <p:nvPr/>
        </p:nvPicPr>
        <p:blipFill>
          <a:blip r:embed="rId6"/>
          <a:stretch>
            <a:fillRect/>
          </a:stretch>
        </p:blipFill>
        <p:spPr>
          <a:xfrm>
            <a:off x="5556987" y="2555030"/>
            <a:ext cx="4701250" cy="277534"/>
          </a:xfrm>
          <a:prstGeom prst="rect">
            <a:avLst/>
          </a:prstGeom>
        </p:spPr>
      </p:pic>
      <p:sp>
        <p:nvSpPr>
          <p:cNvPr id="18" name="文本框 17">
            <a:extLst>
              <a:ext uri="{FF2B5EF4-FFF2-40B4-BE49-F238E27FC236}">
                <a16:creationId xmlns:a16="http://schemas.microsoft.com/office/drawing/2014/main" id="{1A581D7D-5959-1FF2-8108-A05E182E7A97}"/>
              </a:ext>
            </a:extLst>
          </p:cNvPr>
          <p:cNvSpPr txBox="1"/>
          <p:nvPr/>
        </p:nvSpPr>
        <p:spPr>
          <a:xfrm>
            <a:off x="245794" y="3799869"/>
            <a:ext cx="5452991" cy="1289071"/>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To eliminate h(τ) in the integral, we often consider a new function α(t) h(t), and by differentiating this new function, we can express the original integral term.</a:t>
            </a:r>
            <a:endParaRPr lang="zh-CN" altLang="en-US" dirty="0">
              <a:latin typeface="Times New Roman" panose="02020603050405020304" pitchFamily="18" charset="0"/>
              <a:cs typeface="Times New Roman" panose="02020603050405020304" pitchFamily="18" charset="0"/>
            </a:endParaRPr>
          </a:p>
        </p:txBody>
      </p:sp>
      <p:pic>
        <p:nvPicPr>
          <p:cNvPr id="21" name="图片 20">
            <a:extLst>
              <a:ext uri="{FF2B5EF4-FFF2-40B4-BE49-F238E27FC236}">
                <a16:creationId xmlns:a16="http://schemas.microsoft.com/office/drawing/2014/main" id="{CBC2471E-074D-6D86-524B-6A37F06768FB}"/>
              </a:ext>
            </a:extLst>
          </p:cNvPr>
          <p:cNvPicPr>
            <a:picLocks noChangeAspect="1"/>
          </p:cNvPicPr>
          <p:nvPr/>
        </p:nvPicPr>
        <p:blipFill>
          <a:blip r:embed="rId7"/>
          <a:stretch>
            <a:fillRect/>
          </a:stretch>
        </p:blipFill>
        <p:spPr>
          <a:xfrm>
            <a:off x="6256127" y="3779573"/>
            <a:ext cx="4391025" cy="638175"/>
          </a:xfrm>
          <a:prstGeom prst="rect">
            <a:avLst/>
          </a:prstGeom>
        </p:spPr>
      </p:pic>
      <p:pic>
        <p:nvPicPr>
          <p:cNvPr id="22" name="图片 21">
            <a:extLst>
              <a:ext uri="{FF2B5EF4-FFF2-40B4-BE49-F238E27FC236}">
                <a16:creationId xmlns:a16="http://schemas.microsoft.com/office/drawing/2014/main" id="{3BA734A0-C4CF-D0E0-4A92-8C7584580A6E}"/>
              </a:ext>
            </a:extLst>
          </p:cNvPr>
          <p:cNvPicPr>
            <a:picLocks noChangeAspect="1"/>
          </p:cNvPicPr>
          <p:nvPr/>
        </p:nvPicPr>
        <p:blipFill>
          <a:blip r:embed="rId8"/>
          <a:stretch>
            <a:fillRect/>
          </a:stretch>
        </p:blipFill>
        <p:spPr>
          <a:xfrm>
            <a:off x="1749300" y="5482800"/>
            <a:ext cx="1320904" cy="418504"/>
          </a:xfrm>
          <a:prstGeom prst="rect">
            <a:avLst/>
          </a:prstGeom>
        </p:spPr>
      </p:pic>
      <p:pic>
        <p:nvPicPr>
          <p:cNvPr id="29" name="图片 28">
            <a:extLst>
              <a:ext uri="{FF2B5EF4-FFF2-40B4-BE49-F238E27FC236}">
                <a16:creationId xmlns:a16="http://schemas.microsoft.com/office/drawing/2014/main" id="{649605B0-6C44-FBA8-F958-6A9CC257BAA7}"/>
              </a:ext>
            </a:extLst>
          </p:cNvPr>
          <p:cNvPicPr>
            <a:picLocks noChangeAspect="1"/>
          </p:cNvPicPr>
          <p:nvPr/>
        </p:nvPicPr>
        <p:blipFill>
          <a:blip r:embed="rId9"/>
          <a:stretch>
            <a:fillRect/>
          </a:stretch>
        </p:blipFill>
        <p:spPr>
          <a:xfrm>
            <a:off x="6304572" y="4548129"/>
            <a:ext cx="5572125" cy="638175"/>
          </a:xfrm>
          <a:prstGeom prst="rect">
            <a:avLst/>
          </a:prstGeom>
        </p:spPr>
      </p:pic>
      <p:pic>
        <p:nvPicPr>
          <p:cNvPr id="32" name="图片 31">
            <a:extLst>
              <a:ext uri="{FF2B5EF4-FFF2-40B4-BE49-F238E27FC236}">
                <a16:creationId xmlns:a16="http://schemas.microsoft.com/office/drawing/2014/main" id="{CA8D1053-254B-8133-C518-235FC45C3E0C}"/>
              </a:ext>
            </a:extLst>
          </p:cNvPr>
          <p:cNvPicPr>
            <a:picLocks noChangeAspect="1"/>
          </p:cNvPicPr>
          <p:nvPr/>
        </p:nvPicPr>
        <p:blipFill>
          <a:blip r:embed="rId10"/>
          <a:stretch>
            <a:fillRect/>
          </a:stretch>
        </p:blipFill>
        <p:spPr>
          <a:xfrm>
            <a:off x="7820025" y="5482799"/>
            <a:ext cx="4324350" cy="638175"/>
          </a:xfrm>
          <a:prstGeom prst="rect">
            <a:avLst/>
          </a:prstGeom>
        </p:spPr>
      </p:pic>
      <p:pic>
        <p:nvPicPr>
          <p:cNvPr id="34" name="图片 33">
            <a:extLst>
              <a:ext uri="{FF2B5EF4-FFF2-40B4-BE49-F238E27FC236}">
                <a16:creationId xmlns:a16="http://schemas.microsoft.com/office/drawing/2014/main" id="{89A26A61-B2BE-4F91-75A9-D5F8F4EEE325}"/>
              </a:ext>
            </a:extLst>
          </p:cNvPr>
          <p:cNvPicPr>
            <a:picLocks noChangeAspect="1"/>
          </p:cNvPicPr>
          <p:nvPr/>
        </p:nvPicPr>
        <p:blipFill>
          <a:blip r:embed="rId11"/>
          <a:stretch>
            <a:fillRect/>
          </a:stretch>
        </p:blipFill>
        <p:spPr>
          <a:xfrm>
            <a:off x="1381120" y="1910184"/>
            <a:ext cx="2299392" cy="1844759"/>
          </a:xfrm>
          <a:prstGeom prst="rect">
            <a:avLst/>
          </a:prstGeom>
        </p:spPr>
      </p:pic>
    </p:spTree>
    <p:extLst>
      <p:ext uri="{BB962C8B-B14F-4D97-AF65-F5344CB8AC3E}">
        <p14:creationId xmlns:p14="http://schemas.microsoft.com/office/powerpoint/2010/main" val="3908711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EC8249-E3BF-EC0E-8E3E-3DABAF4937C3}"/>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
        <p:nvSpPr>
          <p:cNvPr id="3" name="矩形 2">
            <a:extLst>
              <a:ext uri="{FF2B5EF4-FFF2-40B4-BE49-F238E27FC236}">
                <a16:creationId xmlns:a16="http://schemas.microsoft.com/office/drawing/2014/main" id="{5DD69DCC-CC34-7DE8-BBFA-73FD0BE1D42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A7382C1-0F6C-D59F-8489-7A57636AC611}"/>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CAE51857-CDBA-F0B4-1E43-6F6191402D08}"/>
              </a:ext>
            </a:extLst>
          </p:cNvPr>
          <p:cNvPicPr>
            <a:picLocks noChangeAspect="1"/>
          </p:cNvPicPr>
          <p:nvPr/>
        </p:nvPicPr>
        <p:blipFill>
          <a:blip r:embed="rId3"/>
          <a:stretch>
            <a:fillRect/>
          </a:stretch>
        </p:blipFill>
        <p:spPr>
          <a:xfrm>
            <a:off x="1065286" y="2463474"/>
            <a:ext cx="2286000" cy="638175"/>
          </a:xfrm>
          <a:prstGeom prst="rect">
            <a:avLst/>
          </a:prstGeom>
        </p:spPr>
      </p:pic>
      <p:sp>
        <p:nvSpPr>
          <p:cNvPr id="10" name="文本框 9">
            <a:extLst>
              <a:ext uri="{FF2B5EF4-FFF2-40B4-BE49-F238E27FC236}">
                <a16:creationId xmlns:a16="http://schemas.microsoft.com/office/drawing/2014/main" id="{42772390-90E8-2457-FB18-91F3CA83119C}"/>
              </a:ext>
            </a:extLst>
          </p:cNvPr>
          <p:cNvSpPr txBox="1"/>
          <p:nvPr/>
        </p:nvSpPr>
        <p:spPr>
          <a:xfrm>
            <a:off x="711031" y="1417830"/>
            <a:ext cx="6094990" cy="87357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Since our goal is to eliminate the integral involving h(t), we choose α(t) as follows:</a:t>
            </a:r>
            <a:endParaRPr lang="zh-CN" altLang="en-US"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C2D35E4E-BC49-84F6-4C10-09223440A692}"/>
              </a:ext>
            </a:extLst>
          </p:cNvPr>
          <p:cNvPicPr>
            <a:picLocks noChangeAspect="1"/>
          </p:cNvPicPr>
          <p:nvPr/>
        </p:nvPicPr>
        <p:blipFill>
          <a:blip r:embed="rId4"/>
          <a:stretch>
            <a:fillRect/>
          </a:stretch>
        </p:blipFill>
        <p:spPr>
          <a:xfrm>
            <a:off x="972464" y="288495"/>
            <a:ext cx="5572125" cy="638175"/>
          </a:xfrm>
          <a:prstGeom prst="rect">
            <a:avLst/>
          </a:prstGeom>
        </p:spPr>
      </p:pic>
      <p:pic>
        <p:nvPicPr>
          <p:cNvPr id="14" name="图片 13">
            <a:extLst>
              <a:ext uri="{FF2B5EF4-FFF2-40B4-BE49-F238E27FC236}">
                <a16:creationId xmlns:a16="http://schemas.microsoft.com/office/drawing/2014/main" id="{36BA7A4F-3C65-5B39-A541-8C4E4141A9B9}"/>
              </a:ext>
            </a:extLst>
          </p:cNvPr>
          <p:cNvPicPr>
            <a:picLocks noChangeAspect="1"/>
          </p:cNvPicPr>
          <p:nvPr/>
        </p:nvPicPr>
        <p:blipFill>
          <a:blip r:embed="rId5"/>
          <a:stretch>
            <a:fillRect/>
          </a:stretch>
        </p:blipFill>
        <p:spPr>
          <a:xfrm>
            <a:off x="2371030" y="3436568"/>
            <a:ext cx="1409700" cy="352425"/>
          </a:xfrm>
          <a:prstGeom prst="rect">
            <a:avLst/>
          </a:prstGeom>
        </p:spPr>
      </p:pic>
      <p:sp>
        <p:nvSpPr>
          <p:cNvPr id="15" name="矩形 14">
            <a:extLst>
              <a:ext uri="{FF2B5EF4-FFF2-40B4-BE49-F238E27FC236}">
                <a16:creationId xmlns:a16="http://schemas.microsoft.com/office/drawing/2014/main" id="{185B8D79-5918-093B-FA23-BB0508096CF8}"/>
              </a:ext>
            </a:extLst>
          </p:cNvPr>
          <p:cNvSpPr/>
          <p:nvPr/>
        </p:nvSpPr>
        <p:spPr>
          <a:xfrm>
            <a:off x="2197813" y="3243387"/>
            <a:ext cx="1756134" cy="7387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A0DCB476-2463-8482-D288-6EDA91349693}"/>
              </a:ext>
            </a:extLst>
          </p:cNvPr>
          <p:cNvCxnSpPr>
            <a:cxnSpLocks/>
          </p:cNvCxnSpPr>
          <p:nvPr/>
        </p:nvCxnSpPr>
        <p:spPr>
          <a:xfrm flipH="1">
            <a:off x="1495740" y="3881658"/>
            <a:ext cx="605563" cy="4481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F6EFE4D-BC5C-06F3-2647-1440B358C1B9}"/>
              </a:ext>
            </a:extLst>
          </p:cNvPr>
          <p:cNvSpPr txBox="1"/>
          <p:nvPr/>
        </p:nvSpPr>
        <p:spPr>
          <a:xfrm>
            <a:off x="437265" y="4335831"/>
            <a:ext cx="2722511" cy="873572"/>
          </a:xfrm>
          <a:prstGeom prst="rect">
            <a:avLst/>
          </a:prstGeom>
          <a:noFill/>
        </p:spPr>
        <p:txBody>
          <a:bodyPr wrap="square" rtlCol="0">
            <a:spAutoFit/>
          </a:bodyPr>
          <a:lstStyle/>
          <a:p>
            <a:pPr algn="just">
              <a:lnSpc>
                <a:spcPct val="150000"/>
              </a:lnSpc>
            </a:pPr>
            <a:r>
              <a:rPr lang="en-US" altLang="zh-CN" b="1" dirty="0">
                <a:latin typeface="Times New Roman" panose="02020603050405020304" pitchFamily="18" charset="0"/>
                <a:cs typeface="Times New Roman" panose="02020603050405020304" pitchFamily="18" charset="0"/>
              </a:rPr>
              <a:t>Detail step we already derivate in 3D Rotation.</a:t>
            </a:r>
            <a:endParaRPr lang="zh-CN" altLang="en-US" b="1" dirty="0">
              <a:latin typeface="Times New Roman" panose="02020603050405020304" pitchFamily="18" charset="0"/>
              <a:cs typeface="Times New Roman" panose="02020603050405020304" pitchFamily="18" charset="0"/>
            </a:endParaRPr>
          </a:p>
        </p:txBody>
      </p:sp>
      <p:sp>
        <p:nvSpPr>
          <p:cNvPr id="20" name="箭头: 右 19">
            <a:extLst>
              <a:ext uri="{FF2B5EF4-FFF2-40B4-BE49-F238E27FC236}">
                <a16:creationId xmlns:a16="http://schemas.microsoft.com/office/drawing/2014/main" id="{20910FCE-C87D-6997-1A94-9D79061D307C}"/>
              </a:ext>
            </a:extLst>
          </p:cNvPr>
          <p:cNvSpPr/>
          <p:nvPr/>
        </p:nvSpPr>
        <p:spPr>
          <a:xfrm>
            <a:off x="4952800" y="3278639"/>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3EEF3F1-63D3-0674-1E76-741989933669}"/>
              </a:ext>
            </a:extLst>
          </p:cNvPr>
          <p:cNvSpPr txBox="1"/>
          <p:nvPr/>
        </p:nvSpPr>
        <p:spPr>
          <a:xfrm>
            <a:off x="4258589" y="2461855"/>
            <a:ext cx="2286000" cy="64633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Substituting </a:t>
            </a:r>
            <a:r>
              <a:rPr lang="el-GR" altLang="zh-CN" dirty="0">
                <a:latin typeface="Times New Roman" panose="02020603050405020304" pitchFamily="18" charset="0"/>
                <a:cs typeface="Times New Roman" panose="02020603050405020304" pitchFamily="18" charset="0"/>
              </a:rPr>
              <a:t>α(</a:t>
            </a:r>
            <a:r>
              <a:rPr lang="en-US" altLang="zh-CN" dirty="0">
                <a:latin typeface="Times New Roman" panose="02020603050405020304" pitchFamily="18" charset="0"/>
                <a:cs typeface="Times New Roman" panose="02020603050405020304" pitchFamily="18" charset="0"/>
              </a:rPr>
              <a:t>t) into the origin equation</a:t>
            </a:r>
            <a:endParaRPr lang="zh-CN" altLang="en-US" dirty="0">
              <a:latin typeface="Times New Roman" panose="02020603050405020304" pitchFamily="18" charset="0"/>
              <a:cs typeface="Times New Roman" panose="02020603050405020304" pitchFamily="18" charset="0"/>
            </a:endParaRPr>
          </a:p>
        </p:txBody>
      </p:sp>
      <p:pic>
        <p:nvPicPr>
          <p:cNvPr id="23" name="图片 22">
            <a:extLst>
              <a:ext uri="{FF2B5EF4-FFF2-40B4-BE49-F238E27FC236}">
                <a16:creationId xmlns:a16="http://schemas.microsoft.com/office/drawing/2014/main" id="{613A33E3-4380-5A68-B4B2-D6761696C527}"/>
              </a:ext>
            </a:extLst>
          </p:cNvPr>
          <p:cNvPicPr>
            <a:picLocks noChangeAspect="1"/>
          </p:cNvPicPr>
          <p:nvPr/>
        </p:nvPicPr>
        <p:blipFill>
          <a:blip r:embed="rId6"/>
          <a:stretch>
            <a:fillRect/>
          </a:stretch>
        </p:blipFill>
        <p:spPr>
          <a:xfrm>
            <a:off x="7196673" y="3101649"/>
            <a:ext cx="3067050" cy="619125"/>
          </a:xfrm>
          <a:prstGeom prst="rect">
            <a:avLst/>
          </a:prstGeom>
        </p:spPr>
      </p:pic>
      <p:sp>
        <p:nvSpPr>
          <p:cNvPr id="24" name="箭头: 右 23">
            <a:extLst>
              <a:ext uri="{FF2B5EF4-FFF2-40B4-BE49-F238E27FC236}">
                <a16:creationId xmlns:a16="http://schemas.microsoft.com/office/drawing/2014/main" id="{0B1291FF-75CE-9011-67A1-9F2B9972776C}"/>
              </a:ext>
            </a:extLst>
          </p:cNvPr>
          <p:cNvSpPr/>
          <p:nvPr/>
        </p:nvSpPr>
        <p:spPr>
          <a:xfrm rot="5400000">
            <a:off x="8524535" y="4087321"/>
            <a:ext cx="873573" cy="4622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A4D16FC-160F-6D71-E4E9-AC4617154C25}"/>
              </a:ext>
            </a:extLst>
          </p:cNvPr>
          <p:cNvSpPr txBox="1"/>
          <p:nvPr/>
        </p:nvSpPr>
        <p:spPr>
          <a:xfrm>
            <a:off x="6806021" y="5255504"/>
            <a:ext cx="609499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have completed the auxiliary term for h(t) and </a:t>
            </a:r>
            <a:r>
              <a:rPr lang="el-GR" altLang="zh-CN" dirty="0">
                <a:latin typeface="Times New Roman" panose="02020603050405020304" pitchFamily="18" charset="0"/>
                <a:cs typeface="Times New Roman" panose="02020603050405020304" pitchFamily="18" charset="0"/>
              </a:rPr>
              <a:t>α(</a:t>
            </a:r>
            <a:r>
              <a:rPr lang="en-US" altLang="zh-CN" dirty="0">
                <a:latin typeface="Times New Roman" panose="02020603050405020304" pitchFamily="18" charset="0"/>
                <a:cs typeface="Times New Roman" panose="02020603050405020304" pitchFamily="18" charset="0"/>
              </a:rPr>
              <a:t>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4633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6EC2EF4-8068-617C-F006-5DB13709E303}"/>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
        <p:nvSpPr>
          <p:cNvPr id="3" name="矩形 2">
            <a:extLst>
              <a:ext uri="{FF2B5EF4-FFF2-40B4-BE49-F238E27FC236}">
                <a16:creationId xmlns:a16="http://schemas.microsoft.com/office/drawing/2014/main" id="{8FAE7DBB-F814-E8C3-F110-5631365A1FE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8E9EC49E-C2F4-40BB-409F-9FB3808795DF}"/>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7D88A5F4-4AAD-54AE-245C-AF86B1AAC3D9}"/>
              </a:ext>
            </a:extLst>
          </p:cNvPr>
          <p:cNvPicPr>
            <a:picLocks noChangeAspect="1"/>
          </p:cNvPicPr>
          <p:nvPr/>
        </p:nvPicPr>
        <p:blipFill>
          <a:blip r:embed="rId3"/>
          <a:stretch>
            <a:fillRect/>
          </a:stretch>
        </p:blipFill>
        <p:spPr>
          <a:xfrm>
            <a:off x="3659898" y="2908085"/>
            <a:ext cx="4314825" cy="733425"/>
          </a:xfrm>
          <a:prstGeom prst="rect">
            <a:avLst/>
          </a:prstGeom>
        </p:spPr>
      </p:pic>
      <p:pic>
        <p:nvPicPr>
          <p:cNvPr id="9" name="图片 8">
            <a:extLst>
              <a:ext uri="{FF2B5EF4-FFF2-40B4-BE49-F238E27FC236}">
                <a16:creationId xmlns:a16="http://schemas.microsoft.com/office/drawing/2014/main" id="{A5BFB86A-A3FF-4F12-EB83-B2AE597B8958}"/>
              </a:ext>
            </a:extLst>
          </p:cNvPr>
          <p:cNvPicPr>
            <a:picLocks noChangeAspect="1"/>
          </p:cNvPicPr>
          <p:nvPr/>
        </p:nvPicPr>
        <p:blipFill>
          <a:blip r:embed="rId4"/>
          <a:stretch>
            <a:fillRect/>
          </a:stretch>
        </p:blipFill>
        <p:spPr>
          <a:xfrm>
            <a:off x="2788789" y="1901116"/>
            <a:ext cx="3943350" cy="733425"/>
          </a:xfrm>
          <a:prstGeom prst="rect">
            <a:avLst/>
          </a:prstGeom>
        </p:spPr>
      </p:pic>
      <p:pic>
        <p:nvPicPr>
          <p:cNvPr id="10" name="图片 9">
            <a:extLst>
              <a:ext uri="{FF2B5EF4-FFF2-40B4-BE49-F238E27FC236}">
                <a16:creationId xmlns:a16="http://schemas.microsoft.com/office/drawing/2014/main" id="{7784C95C-48C0-1984-F3E7-87CF34263806}"/>
              </a:ext>
            </a:extLst>
          </p:cNvPr>
          <p:cNvPicPr>
            <a:picLocks noChangeAspect="1"/>
          </p:cNvPicPr>
          <p:nvPr/>
        </p:nvPicPr>
        <p:blipFill>
          <a:blip r:embed="rId5"/>
          <a:stretch>
            <a:fillRect/>
          </a:stretch>
        </p:blipFill>
        <p:spPr>
          <a:xfrm>
            <a:off x="4181475" y="3915054"/>
            <a:ext cx="4429125" cy="733425"/>
          </a:xfrm>
          <a:prstGeom prst="rect">
            <a:avLst/>
          </a:prstGeom>
        </p:spPr>
      </p:pic>
    </p:spTree>
    <p:extLst>
      <p:ext uri="{BB962C8B-B14F-4D97-AF65-F5344CB8AC3E}">
        <p14:creationId xmlns:p14="http://schemas.microsoft.com/office/powerpoint/2010/main" val="3721997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FBAAA1F-1772-E12F-3AB7-74DF2EA28BA0}"/>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
        <p:nvSpPr>
          <p:cNvPr id="4" name="文本框 3">
            <a:extLst>
              <a:ext uri="{FF2B5EF4-FFF2-40B4-BE49-F238E27FC236}">
                <a16:creationId xmlns:a16="http://schemas.microsoft.com/office/drawing/2014/main" id="{432DA546-42F1-A56E-B68D-53564EBE0687}"/>
              </a:ext>
            </a:extLst>
          </p:cNvPr>
          <p:cNvSpPr txBox="1"/>
          <p:nvPr/>
        </p:nvSpPr>
        <p:spPr>
          <a:xfrm>
            <a:off x="752411" y="703585"/>
            <a:ext cx="6094990" cy="458074"/>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In the discrete system, we need to discretize equation</a:t>
            </a:r>
            <a:endParaRPr lang="zh-CN" altLang="en-US"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51CC5EA9-D60D-D903-5A0A-219110C4A13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DA08234C-CAA8-0238-F930-1ACB137D6220}"/>
              </a:ext>
            </a:extLst>
          </p:cNvPr>
          <p:cNvPicPr>
            <a:picLocks noChangeAspect="1"/>
          </p:cNvPicPr>
          <p:nvPr/>
        </p:nvPicPr>
        <p:blipFill>
          <a:blip r:embed="rId2"/>
          <a:stretch>
            <a:fillRect/>
          </a:stretch>
        </p:blipFill>
        <p:spPr>
          <a:xfrm>
            <a:off x="11265327" y="-2"/>
            <a:ext cx="926672" cy="926672"/>
          </a:xfrm>
          <a:prstGeom prst="rect">
            <a:avLst/>
          </a:prstGeom>
        </p:spPr>
      </p:pic>
      <p:sp>
        <p:nvSpPr>
          <p:cNvPr id="8" name="文本框 7">
            <a:extLst>
              <a:ext uri="{FF2B5EF4-FFF2-40B4-BE49-F238E27FC236}">
                <a16:creationId xmlns:a16="http://schemas.microsoft.com/office/drawing/2014/main" id="{F5E6E84D-A663-6B63-AE1A-9AF2777EC4AC}"/>
              </a:ext>
            </a:extLst>
          </p:cNvPr>
          <p:cNvSpPr txBox="1"/>
          <p:nvPr/>
        </p:nvSpPr>
        <p:spPr>
          <a:xfrm>
            <a:off x="661575" y="1410590"/>
            <a:ext cx="7537745" cy="1669944"/>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We set T = t_{k+1} - </a:t>
            </a:r>
            <a:r>
              <a:rPr lang="en-US" altLang="zh-CN" dirty="0" err="1">
                <a:latin typeface="Times New Roman" panose="02020603050405020304" pitchFamily="18" charset="0"/>
                <a:cs typeface="Times New Roman" panose="02020603050405020304" pitchFamily="18" charset="0"/>
              </a:rPr>
              <a:t>t_k</a:t>
            </a:r>
            <a:r>
              <a:rPr lang="en-US" altLang="zh-CN" dirty="0">
                <a:latin typeface="Times New Roman" panose="02020603050405020304" pitchFamily="18" charset="0"/>
                <a:cs typeface="Times New Roman" panose="02020603050405020304" pitchFamily="18" charset="0"/>
              </a:rPr>
              <a:t>.</a:t>
            </a:r>
          </a:p>
          <a:p>
            <a:pPr marL="285750" indent="-285750" algn="just">
              <a:lnSpc>
                <a:spcPct val="2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We pick an interval from t to t + </a:t>
            </a:r>
            <a:r>
              <a:rPr lang="en-US" altLang="zh-CN" dirty="0" err="1">
                <a:latin typeface="Times New Roman" panose="02020603050405020304" pitchFamily="18" charset="0"/>
                <a:cs typeface="Times New Roman" panose="02020603050405020304" pitchFamily="18" charset="0"/>
              </a:rPr>
              <a:t>Δt</a:t>
            </a:r>
            <a:r>
              <a:rPr lang="en-US" altLang="zh-CN" dirty="0">
                <a:latin typeface="Times New Roman" panose="02020603050405020304" pitchFamily="18" charset="0"/>
                <a:cs typeface="Times New Roman" panose="02020603050405020304" pitchFamily="18" charset="0"/>
              </a:rPr>
              <a:t>. Over the discrete time interval, we divide this interval into N smaller time intervals, each of the lengths T.</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E30C7D38-6100-B8B9-3001-C66B5E47FC9C}"/>
              </a:ext>
            </a:extLst>
          </p:cNvPr>
          <p:cNvPicPr>
            <a:picLocks noChangeAspect="1"/>
          </p:cNvPicPr>
          <p:nvPr/>
        </p:nvPicPr>
        <p:blipFill>
          <a:blip r:embed="rId3"/>
          <a:stretch>
            <a:fillRect/>
          </a:stretch>
        </p:blipFill>
        <p:spPr>
          <a:xfrm>
            <a:off x="1423734" y="3241642"/>
            <a:ext cx="6219825" cy="790575"/>
          </a:xfrm>
          <a:prstGeom prst="rect">
            <a:avLst/>
          </a:prstGeom>
        </p:spPr>
      </p:pic>
      <p:pic>
        <p:nvPicPr>
          <p:cNvPr id="10" name="图片 9">
            <a:extLst>
              <a:ext uri="{FF2B5EF4-FFF2-40B4-BE49-F238E27FC236}">
                <a16:creationId xmlns:a16="http://schemas.microsoft.com/office/drawing/2014/main" id="{11F7C7AF-C80B-F46D-EB11-43201AEA8E26}"/>
              </a:ext>
            </a:extLst>
          </p:cNvPr>
          <p:cNvPicPr>
            <a:picLocks noChangeAspect="1"/>
          </p:cNvPicPr>
          <p:nvPr/>
        </p:nvPicPr>
        <p:blipFill>
          <a:blip r:embed="rId4"/>
          <a:stretch>
            <a:fillRect/>
          </a:stretch>
        </p:blipFill>
        <p:spPr>
          <a:xfrm>
            <a:off x="8245975" y="4655419"/>
            <a:ext cx="2255716" cy="1700931"/>
          </a:xfrm>
          <a:prstGeom prst="rect">
            <a:avLst/>
          </a:prstGeom>
        </p:spPr>
      </p:pic>
      <p:pic>
        <p:nvPicPr>
          <p:cNvPr id="11" name="图片 10">
            <a:extLst>
              <a:ext uri="{FF2B5EF4-FFF2-40B4-BE49-F238E27FC236}">
                <a16:creationId xmlns:a16="http://schemas.microsoft.com/office/drawing/2014/main" id="{8595F4A2-355E-4D9A-8107-6B2063A5BCAD}"/>
              </a:ext>
            </a:extLst>
          </p:cNvPr>
          <p:cNvPicPr>
            <a:picLocks noChangeAspect="1"/>
          </p:cNvPicPr>
          <p:nvPr/>
        </p:nvPicPr>
        <p:blipFill>
          <a:blip r:embed="rId5"/>
          <a:stretch>
            <a:fillRect/>
          </a:stretch>
        </p:blipFill>
        <p:spPr>
          <a:xfrm>
            <a:off x="6556501" y="557830"/>
            <a:ext cx="4432176" cy="737680"/>
          </a:xfrm>
          <a:prstGeom prst="rect">
            <a:avLst/>
          </a:prstGeom>
        </p:spPr>
      </p:pic>
      <p:pic>
        <p:nvPicPr>
          <p:cNvPr id="12" name="图片 11">
            <a:extLst>
              <a:ext uri="{FF2B5EF4-FFF2-40B4-BE49-F238E27FC236}">
                <a16:creationId xmlns:a16="http://schemas.microsoft.com/office/drawing/2014/main" id="{88711053-B6A3-8A1A-8A8B-7D592E256A47}"/>
              </a:ext>
            </a:extLst>
          </p:cNvPr>
          <p:cNvPicPr>
            <a:picLocks noChangeAspect="1"/>
          </p:cNvPicPr>
          <p:nvPr/>
        </p:nvPicPr>
        <p:blipFill>
          <a:blip r:embed="rId6"/>
          <a:stretch>
            <a:fillRect/>
          </a:stretch>
        </p:blipFill>
        <p:spPr>
          <a:xfrm>
            <a:off x="1514569" y="5574974"/>
            <a:ext cx="5619750" cy="790575"/>
          </a:xfrm>
          <a:prstGeom prst="rect">
            <a:avLst/>
          </a:prstGeom>
        </p:spPr>
      </p:pic>
      <p:sp>
        <p:nvSpPr>
          <p:cNvPr id="14" name="文本框 13">
            <a:extLst>
              <a:ext uri="{FF2B5EF4-FFF2-40B4-BE49-F238E27FC236}">
                <a16:creationId xmlns:a16="http://schemas.microsoft.com/office/drawing/2014/main" id="{600B02BC-85D7-B7BA-3BAD-283593F3DFBC}"/>
              </a:ext>
            </a:extLst>
          </p:cNvPr>
          <p:cNvSpPr txBox="1"/>
          <p:nvPr/>
        </p:nvSpPr>
        <p:spPr>
          <a:xfrm>
            <a:off x="752411" y="4193326"/>
            <a:ext cx="6798203" cy="1615827"/>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Here we use Zero-order hold method, we can assume that \( x(t) \) is constant between the sampling instants \( </a:t>
            </a:r>
            <a:r>
              <a:rPr lang="en-US" altLang="zh-CN" dirty="0" err="1">
                <a:latin typeface="Times New Roman" panose="02020603050405020304" pitchFamily="18" charset="0"/>
                <a:cs typeface="Times New Roman" panose="02020603050405020304" pitchFamily="18" charset="0"/>
              </a:rPr>
              <a:t>t_k</a:t>
            </a:r>
            <a:r>
              <a:rPr lang="en-US" altLang="zh-CN" dirty="0">
                <a:latin typeface="Times New Roman" panose="02020603050405020304" pitchFamily="18" charset="0"/>
                <a:cs typeface="Times New Roman" panose="02020603050405020304" pitchFamily="18" charset="0"/>
              </a:rPr>
              <a:t> \) and \( t_{k+1} \), and we can remove it from the integral.</a:t>
            </a:r>
          </a:p>
          <a:p>
            <a:endParaRPr lang="zh-CN" altLang="en-US" dirty="0"/>
          </a:p>
        </p:txBody>
      </p:sp>
    </p:spTree>
    <p:extLst>
      <p:ext uri="{BB962C8B-B14F-4D97-AF65-F5344CB8AC3E}">
        <p14:creationId xmlns:p14="http://schemas.microsoft.com/office/powerpoint/2010/main" val="1062638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72E770-488B-9C54-2361-03D6E5EF2980}"/>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
        <p:nvSpPr>
          <p:cNvPr id="3" name="矩形 2">
            <a:extLst>
              <a:ext uri="{FF2B5EF4-FFF2-40B4-BE49-F238E27FC236}">
                <a16:creationId xmlns:a16="http://schemas.microsoft.com/office/drawing/2014/main" id="{4D91FE6F-89EE-033E-B9F9-27DE3A5406B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F5BE288A-E9EA-AB3E-223A-E928635E5F76}"/>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D8688EBC-18E9-257B-7961-B4CC19DDACA2}"/>
              </a:ext>
            </a:extLst>
          </p:cNvPr>
          <p:cNvPicPr>
            <a:picLocks noChangeAspect="1"/>
          </p:cNvPicPr>
          <p:nvPr/>
        </p:nvPicPr>
        <p:blipFill>
          <a:blip r:embed="rId3"/>
          <a:stretch>
            <a:fillRect/>
          </a:stretch>
        </p:blipFill>
        <p:spPr>
          <a:xfrm>
            <a:off x="718944" y="769114"/>
            <a:ext cx="2064750" cy="342159"/>
          </a:xfrm>
          <a:prstGeom prst="rect">
            <a:avLst/>
          </a:prstGeom>
        </p:spPr>
      </p:pic>
      <p:pic>
        <p:nvPicPr>
          <p:cNvPr id="6" name="图片 5">
            <a:extLst>
              <a:ext uri="{FF2B5EF4-FFF2-40B4-BE49-F238E27FC236}">
                <a16:creationId xmlns:a16="http://schemas.microsoft.com/office/drawing/2014/main" id="{08FB4DB8-2B9D-F8B9-B1F8-F8C486CB26F7}"/>
              </a:ext>
            </a:extLst>
          </p:cNvPr>
          <p:cNvPicPr>
            <a:picLocks noChangeAspect="1"/>
          </p:cNvPicPr>
          <p:nvPr/>
        </p:nvPicPr>
        <p:blipFill>
          <a:blip r:embed="rId4"/>
          <a:stretch>
            <a:fillRect/>
          </a:stretch>
        </p:blipFill>
        <p:spPr>
          <a:xfrm>
            <a:off x="718944" y="1688792"/>
            <a:ext cx="5620999" cy="786452"/>
          </a:xfrm>
          <a:prstGeom prst="rect">
            <a:avLst/>
          </a:prstGeom>
        </p:spPr>
      </p:pic>
      <p:pic>
        <p:nvPicPr>
          <p:cNvPr id="8" name="图片 7">
            <a:extLst>
              <a:ext uri="{FF2B5EF4-FFF2-40B4-BE49-F238E27FC236}">
                <a16:creationId xmlns:a16="http://schemas.microsoft.com/office/drawing/2014/main" id="{5853F8E9-5251-392D-6631-9CCF4CA91575}"/>
              </a:ext>
            </a:extLst>
          </p:cNvPr>
          <p:cNvPicPr>
            <a:picLocks noChangeAspect="1"/>
          </p:cNvPicPr>
          <p:nvPr/>
        </p:nvPicPr>
        <p:blipFill>
          <a:blip r:embed="rId5"/>
          <a:stretch>
            <a:fillRect/>
          </a:stretch>
        </p:blipFill>
        <p:spPr>
          <a:xfrm>
            <a:off x="3464505" y="769115"/>
            <a:ext cx="1604057" cy="318452"/>
          </a:xfrm>
          <a:prstGeom prst="rect">
            <a:avLst/>
          </a:prstGeom>
        </p:spPr>
      </p:pic>
      <p:pic>
        <p:nvPicPr>
          <p:cNvPr id="9" name="图片 8">
            <a:extLst>
              <a:ext uri="{FF2B5EF4-FFF2-40B4-BE49-F238E27FC236}">
                <a16:creationId xmlns:a16="http://schemas.microsoft.com/office/drawing/2014/main" id="{73846117-3F04-5517-07B1-D206911E88EA}"/>
              </a:ext>
            </a:extLst>
          </p:cNvPr>
          <p:cNvPicPr>
            <a:picLocks noChangeAspect="1"/>
          </p:cNvPicPr>
          <p:nvPr/>
        </p:nvPicPr>
        <p:blipFill>
          <a:blip r:embed="rId6"/>
          <a:stretch>
            <a:fillRect/>
          </a:stretch>
        </p:blipFill>
        <p:spPr>
          <a:xfrm>
            <a:off x="1691994" y="2676525"/>
            <a:ext cx="4248150" cy="752475"/>
          </a:xfrm>
          <a:prstGeom prst="rect">
            <a:avLst/>
          </a:prstGeom>
        </p:spPr>
      </p:pic>
      <p:pic>
        <p:nvPicPr>
          <p:cNvPr id="10" name="图片 9">
            <a:extLst>
              <a:ext uri="{FF2B5EF4-FFF2-40B4-BE49-F238E27FC236}">
                <a16:creationId xmlns:a16="http://schemas.microsoft.com/office/drawing/2014/main" id="{BE7E01A3-8354-E5CC-6974-92CCAC47DDCE}"/>
              </a:ext>
            </a:extLst>
          </p:cNvPr>
          <p:cNvPicPr>
            <a:picLocks noChangeAspect="1"/>
          </p:cNvPicPr>
          <p:nvPr/>
        </p:nvPicPr>
        <p:blipFill>
          <a:blip r:embed="rId7"/>
          <a:stretch>
            <a:fillRect/>
          </a:stretch>
        </p:blipFill>
        <p:spPr>
          <a:xfrm>
            <a:off x="7644760" y="1890721"/>
            <a:ext cx="3938357" cy="4322439"/>
          </a:xfrm>
          <a:prstGeom prst="rect">
            <a:avLst/>
          </a:prstGeom>
        </p:spPr>
      </p:pic>
      <p:pic>
        <p:nvPicPr>
          <p:cNvPr id="11" name="图片 10">
            <a:extLst>
              <a:ext uri="{FF2B5EF4-FFF2-40B4-BE49-F238E27FC236}">
                <a16:creationId xmlns:a16="http://schemas.microsoft.com/office/drawing/2014/main" id="{65D6375D-ABC3-0049-B211-47DFD137DE91}"/>
              </a:ext>
            </a:extLst>
          </p:cNvPr>
          <p:cNvPicPr>
            <a:picLocks noChangeAspect="1"/>
          </p:cNvPicPr>
          <p:nvPr/>
        </p:nvPicPr>
        <p:blipFill>
          <a:blip r:embed="rId8"/>
          <a:stretch>
            <a:fillRect/>
          </a:stretch>
        </p:blipFill>
        <p:spPr>
          <a:xfrm rot="10800000">
            <a:off x="6175950" y="3933130"/>
            <a:ext cx="999831" cy="518205"/>
          </a:xfrm>
          <a:prstGeom prst="rect">
            <a:avLst/>
          </a:prstGeom>
        </p:spPr>
      </p:pic>
      <p:sp>
        <p:nvSpPr>
          <p:cNvPr id="12" name="矩形 11">
            <a:extLst>
              <a:ext uri="{FF2B5EF4-FFF2-40B4-BE49-F238E27FC236}">
                <a16:creationId xmlns:a16="http://schemas.microsoft.com/office/drawing/2014/main" id="{E963EF60-BA7B-90C1-4C0E-CF4DCCD2C94A}"/>
              </a:ext>
            </a:extLst>
          </p:cNvPr>
          <p:cNvSpPr/>
          <p:nvPr/>
        </p:nvSpPr>
        <p:spPr>
          <a:xfrm>
            <a:off x="7411586" y="1556296"/>
            <a:ext cx="4306056" cy="47536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E9489F82-A26F-2E57-7459-B85D0455EDC2}"/>
              </a:ext>
            </a:extLst>
          </p:cNvPr>
          <p:cNvPicPr>
            <a:picLocks noChangeAspect="1"/>
          </p:cNvPicPr>
          <p:nvPr/>
        </p:nvPicPr>
        <p:blipFill>
          <a:blip r:embed="rId9"/>
          <a:stretch>
            <a:fillRect/>
          </a:stretch>
        </p:blipFill>
        <p:spPr>
          <a:xfrm>
            <a:off x="1691994" y="3933130"/>
            <a:ext cx="4191000" cy="352425"/>
          </a:xfrm>
          <a:prstGeom prst="rect">
            <a:avLst/>
          </a:prstGeom>
        </p:spPr>
      </p:pic>
      <p:pic>
        <p:nvPicPr>
          <p:cNvPr id="14" name="图片 13">
            <a:extLst>
              <a:ext uri="{FF2B5EF4-FFF2-40B4-BE49-F238E27FC236}">
                <a16:creationId xmlns:a16="http://schemas.microsoft.com/office/drawing/2014/main" id="{0AE32F64-5BFB-C4A9-9FF4-B0AB09FF7D20}"/>
              </a:ext>
            </a:extLst>
          </p:cNvPr>
          <p:cNvPicPr>
            <a:picLocks noChangeAspect="1"/>
          </p:cNvPicPr>
          <p:nvPr/>
        </p:nvPicPr>
        <p:blipFill>
          <a:blip r:embed="rId10"/>
          <a:stretch>
            <a:fillRect/>
          </a:stretch>
        </p:blipFill>
        <p:spPr>
          <a:xfrm>
            <a:off x="938603" y="4955465"/>
            <a:ext cx="5533074" cy="1049499"/>
          </a:xfrm>
          <a:prstGeom prst="rect">
            <a:avLst/>
          </a:prstGeom>
        </p:spPr>
      </p:pic>
    </p:spTree>
    <p:extLst>
      <p:ext uri="{BB962C8B-B14F-4D97-AF65-F5344CB8AC3E}">
        <p14:creationId xmlns:p14="http://schemas.microsoft.com/office/powerpoint/2010/main" val="676306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EEB3EA-75EF-C50A-224F-C071E0D5C76E}"/>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
        <p:nvSpPr>
          <p:cNvPr id="3" name="矩形 2">
            <a:extLst>
              <a:ext uri="{FF2B5EF4-FFF2-40B4-BE49-F238E27FC236}">
                <a16:creationId xmlns:a16="http://schemas.microsoft.com/office/drawing/2014/main" id="{6AEA2061-63E2-CFC3-0CC8-B568F371BFE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423FC32C-4BD8-A198-8A1A-5734291F8C1E}"/>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0014853B-22E7-EB54-3635-C272C3E46C4F}"/>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Three Representation  </a:t>
            </a:r>
          </a:p>
        </p:txBody>
      </p:sp>
      <p:pic>
        <p:nvPicPr>
          <p:cNvPr id="7" name="图片 6">
            <a:extLst>
              <a:ext uri="{FF2B5EF4-FFF2-40B4-BE49-F238E27FC236}">
                <a16:creationId xmlns:a16="http://schemas.microsoft.com/office/drawing/2014/main" id="{D084A6E9-BA48-2FDE-4A46-10527F353565}"/>
              </a:ext>
            </a:extLst>
          </p:cNvPr>
          <p:cNvPicPr>
            <a:picLocks noChangeAspect="1"/>
          </p:cNvPicPr>
          <p:nvPr/>
        </p:nvPicPr>
        <p:blipFill>
          <a:blip r:embed="rId3"/>
          <a:stretch>
            <a:fillRect/>
          </a:stretch>
        </p:blipFill>
        <p:spPr>
          <a:xfrm>
            <a:off x="1287502" y="1101427"/>
            <a:ext cx="8325708" cy="951277"/>
          </a:xfrm>
          <a:prstGeom prst="rect">
            <a:avLst/>
          </a:prstGeom>
        </p:spPr>
      </p:pic>
      <p:pic>
        <p:nvPicPr>
          <p:cNvPr id="9" name="图片 8">
            <a:extLst>
              <a:ext uri="{FF2B5EF4-FFF2-40B4-BE49-F238E27FC236}">
                <a16:creationId xmlns:a16="http://schemas.microsoft.com/office/drawing/2014/main" id="{59CA631E-6B4A-9346-BB55-B165E6083BD6}"/>
              </a:ext>
            </a:extLst>
          </p:cNvPr>
          <p:cNvPicPr>
            <a:picLocks noChangeAspect="1"/>
          </p:cNvPicPr>
          <p:nvPr/>
        </p:nvPicPr>
        <p:blipFill>
          <a:blip r:embed="rId4"/>
          <a:stretch>
            <a:fillRect/>
          </a:stretch>
        </p:blipFill>
        <p:spPr>
          <a:xfrm>
            <a:off x="1287501" y="2600480"/>
            <a:ext cx="8301175" cy="2395590"/>
          </a:xfrm>
          <a:prstGeom prst="rect">
            <a:avLst/>
          </a:prstGeom>
        </p:spPr>
      </p:pic>
      <p:pic>
        <p:nvPicPr>
          <p:cNvPr id="10" name="图片 9">
            <a:extLst>
              <a:ext uri="{FF2B5EF4-FFF2-40B4-BE49-F238E27FC236}">
                <a16:creationId xmlns:a16="http://schemas.microsoft.com/office/drawing/2014/main" id="{D89464B6-6D5D-BDD5-A494-B127A2C97A1B}"/>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1567282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0FDDBFF-74E1-EA93-A0A8-54CB43DD9F29}"/>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
        <p:nvSpPr>
          <p:cNvPr id="4" name="矩形 3">
            <a:extLst>
              <a:ext uri="{FF2B5EF4-FFF2-40B4-BE49-F238E27FC236}">
                <a16:creationId xmlns:a16="http://schemas.microsoft.com/office/drawing/2014/main" id="{DE25F1CF-9586-8D67-9E94-D8A60555E12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CF70B109-E893-EAC2-FAFA-73FD29F48150}"/>
              </a:ext>
            </a:extLst>
          </p:cNvPr>
          <p:cNvPicPr>
            <a:picLocks noChangeAspect="1"/>
          </p:cNvPicPr>
          <p:nvPr/>
        </p:nvPicPr>
        <p:blipFill>
          <a:blip r:embed="rId2"/>
          <a:stretch>
            <a:fillRect/>
          </a:stretch>
        </p:blipFill>
        <p:spPr>
          <a:xfrm>
            <a:off x="485347" y="243859"/>
            <a:ext cx="219475" cy="219475"/>
          </a:xfrm>
          <a:prstGeom prst="rect">
            <a:avLst/>
          </a:prstGeom>
        </p:spPr>
      </p:pic>
      <p:pic>
        <p:nvPicPr>
          <p:cNvPr id="6" name="图片 5">
            <a:extLst>
              <a:ext uri="{FF2B5EF4-FFF2-40B4-BE49-F238E27FC236}">
                <a16:creationId xmlns:a16="http://schemas.microsoft.com/office/drawing/2014/main" id="{2B0C7BAD-C3C0-BFB3-DBC4-75B0A71E48A0}"/>
              </a:ext>
            </a:extLst>
          </p:cNvPr>
          <p:cNvPicPr>
            <a:picLocks noChangeAspect="1"/>
          </p:cNvPicPr>
          <p:nvPr/>
        </p:nvPicPr>
        <p:blipFill>
          <a:blip r:embed="rId3"/>
          <a:stretch>
            <a:fillRect/>
          </a:stretch>
        </p:blipFill>
        <p:spPr>
          <a:xfrm>
            <a:off x="864864" y="949398"/>
            <a:ext cx="6806255" cy="2533647"/>
          </a:xfrm>
          <a:prstGeom prst="rect">
            <a:avLst/>
          </a:prstGeom>
        </p:spPr>
      </p:pic>
      <p:sp>
        <p:nvSpPr>
          <p:cNvPr id="7" name="文本框 6">
            <a:extLst>
              <a:ext uri="{FF2B5EF4-FFF2-40B4-BE49-F238E27FC236}">
                <a16:creationId xmlns:a16="http://schemas.microsoft.com/office/drawing/2014/main" id="{EAF14739-E0B1-64E7-4D61-130683354D25}"/>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The Recurrent Representation  </a:t>
            </a:r>
          </a:p>
        </p:txBody>
      </p:sp>
      <p:pic>
        <p:nvPicPr>
          <p:cNvPr id="8" name="图片 7">
            <a:extLst>
              <a:ext uri="{FF2B5EF4-FFF2-40B4-BE49-F238E27FC236}">
                <a16:creationId xmlns:a16="http://schemas.microsoft.com/office/drawing/2014/main" id="{1057AD55-38B5-844B-3261-086F6549B2CA}"/>
              </a:ext>
            </a:extLst>
          </p:cNvPr>
          <p:cNvPicPr>
            <a:picLocks noChangeAspect="1"/>
          </p:cNvPicPr>
          <p:nvPr/>
        </p:nvPicPr>
        <p:blipFill>
          <a:blip r:embed="rId4"/>
          <a:stretch>
            <a:fillRect/>
          </a:stretch>
        </p:blipFill>
        <p:spPr>
          <a:xfrm>
            <a:off x="674436" y="4200385"/>
            <a:ext cx="5421564" cy="2155965"/>
          </a:xfrm>
          <a:prstGeom prst="rect">
            <a:avLst/>
          </a:prstGeom>
        </p:spPr>
      </p:pic>
      <p:pic>
        <p:nvPicPr>
          <p:cNvPr id="11" name="图片 10">
            <a:extLst>
              <a:ext uri="{FF2B5EF4-FFF2-40B4-BE49-F238E27FC236}">
                <a16:creationId xmlns:a16="http://schemas.microsoft.com/office/drawing/2014/main" id="{3349F032-0AE6-AB1D-F1A0-3C5903604AA1}"/>
              </a:ext>
            </a:extLst>
          </p:cNvPr>
          <p:cNvPicPr>
            <a:picLocks noChangeAspect="1"/>
          </p:cNvPicPr>
          <p:nvPr/>
        </p:nvPicPr>
        <p:blipFill>
          <a:blip r:embed="rId5"/>
          <a:stretch>
            <a:fillRect/>
          </a:stretch>
        </p:blipFill>
        <p:spPr>
          <a:xfrm>
            <a:off x="6096000" y="4200384"/>
            <a:ext cx="3752067" cy="2155965"/>
          </a:xfrm>
          <a:prstGeom prst="rect">
            <a:avLst/>
          </a:prstGeom>
        </p:spPr>
      </p:pic>
      <p:pic>
        <p:nvPicPr>
          <p:cNvPr id="13" name="图片 12">
            <a:extLst>
              <a:ext uri="{FF2B5EF4-FFF2-40B4-BE49-F238E27FC236}">
                <a16:creationId xmlns:a16="http://schemas.microsoft.com/office/drawing/2014/main" id="{C8FA7D22-AA6C-85A8-9038-5427ABCB8812}"/>
              </a:ext>
            </a:extLst>
          </p:cNvPr>
          <p:cNvPicPr>
            <a:picLocks noChangeAspect="1"/>
          </p:cNvPicPr>
          <p:nvPr/>
        </p:nvPicPr>
        <p:blipFill>
          <a:blip r:embed="rId6"/>
          <a:stretch>
            <a:fillRect/>
          </a:stretch>
        </p:blipFill>
        <p:spPr>
          <a:xfrm>
            <a:off x="8760126" y="864697"/>
            <a:ext cx="2748517" cy="813641"/>
          </a:xfrm>
          <a:prstGeom prst="rect">
            <a:avLst/>
          </a:prstGeom>
        </p:spPr>
      </p:pic>
      <p:pic>
        <p:nvPicPr>
          <p:cNvPr id="14" name="图片 13">
            <a:extLst>
              <a:ext uri="{FF2B5EF4-FFF2-40B4-BE49-F238E27FC236}">
                <a16:creationId xmlns:a16="http://schemas.microsoft.com/office/drawing/2014/main" id="{3FE29049-9B6D-77E8-897B-845489EC2E15}"/>
              </a:ext>
            </a:extLst>
          </p:cNvPr>
          <p:cNvPicPr>
            <a:picLocks noChangeAspect="1"/>
          </p:cNvPicPr>
          <p:nvPr/>
        </p:nvPicPr>
        <p:blipFill>
          <a:blip r:embed="rId7"/>
          <a:stretch>
            <a:fillRect/>
          </a:stretch>
        </p:blipFill>
        <p:spPr>
          <a:xfrm>
            <a:off x="11265327" y="-2"/>
            <a:ext cx="926672" cy="926672"/>
          </a:xfrm>
          <a:prstGeom prst="rect">
            <a:avLst/>
          </a:prstGeom>
        </p:spPr>
      </p:pic>
      <p:pic>
        <p:nvPicPr>
          <p:cNvPr id="15" name="图片 14">
            <a:extLst>
              <a:ext uri="{FF2B5EF4-FFF2-40B4-BE49-F238E27FC236}">
                <a16:creationId xmlns:a16="http://schemas.microsoft.com/office/drawing/2014/main" id="{15866845-6489-9E3E-EF57-D2E743E34661}"/>
              </a:ext>
            </a:extLst>
          </p:cNvPr>
          <p:cNvPicPr>
            <a:picLocks noChangeAspect="1"/>
          </p:cNvPicPr>
          <p:nvPr/>
        </p:nvPicPr>
        <p:blipFill>
          <a:blip r:embed="rId8"/>
          <a:stretch>
            <a:fillRect/>
          </a:stretch>
        </p:blipFill>
        <p:spPr>
          <a:xfrm>
            <a:off x="8441744" y="2216221"/>
            <a:ext cx="3204156" cy="1729677"/>
          </a:xfrm>
          <a:prstGeom prst="rect">
            <a:avLst/>
          </a:prstGeom>
        </p:spPr>
      </p:pic>
      <p:pic>
        <p:nvPicPr>
          <p:cNvPr id="16" name="图片 15">
            <a:extLst>
              <a:ext uri="{FF2B5EF4-FFF2-40B4-BE49-F238E27FC236}">
                <a16:creationId xmlns:a16="http://schemas.microsoft.com/office/drawing/2014/main" id="{D1E9B081-42F4-E5B9-913E-040246D2B187}"/>
              </a:ext>
            </a:extLst>
          </p:cNvPr>
          <p:cNvPicPr>
            <a:picLocks noChangeAspect="1"/>
          </p:cNvPicPr>
          <p:nvPr/>
        </p:nvPicPr>
        <p:blipFill>
          <a:blip r:embed="rId9"/>
          <a:stretch>
            <a:fillRect/>
          </a:stretch>
        </p:blipFill>
        <p:spPr>
          <a:xfrm rot="15299226">
            <a:off x="7237050" y="1973336"/>
            <a:ext cx="1063900" cy="1107708"/>
          </a:xfrm>
          <a:prstGeom prst="rect">
            <a:avLst/>
          </a:prstGeom>
        </p:spPr>
      </p:pic>
    </p:spTree>
    <p:extLst>
      <p:ext uri="{BB962C8B-B14F-4D97-AF65-F5344CB8AC3E}">
        <p14:creationId xmlns:p14="http://schemas.microsoft.com/office/powerpoint/2010/main" val="183231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8DF4369-ADCE-51ED-A01E-E65DC865E4BB}"/>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sp>
        <p:nvSpPr>
          <p:cNvPr id="3" name="矩形 2">
            <a:extLst>
              <a:ext uri="{FF2B5EF4-FFF2-40B4-BE49-F238E27FC236}">
                <a16:creationId xmlns:a16="http://schemas.microsoft.com/office/drawing/2014/main" id="{624E45AD-4A31-AFDC-9799-F880E172913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6558AA22-879C-6152-8CB2-9C1C29B4C528}"/>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6929F6FF-86D3-7592-32E7-A3A3850D3028}"/>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The Convolution Representation  </a:t>
            </a:r>
          </a:p>
        </p:txBody>
      </p:sp>
      <p:sp>
        <p:nvSpPr>
          <p:cNvPr id="7" name="文本框 6">
            <a:extLst>
              <a:ext uri="{FF2B5EF4-FFF2-40B4-BE49-F238E27FC236}">
                <a16:creationId xmlns:a16="http://schemas.microsoft.com/office/drawing/2014/main" id="{BB4D0C27-8E45-95BE-AF8C-E416FF254D45}"/>
              </a:ext>
            </a:extLst>
          </p:cNvPr>
          <p:cNvSpPr txBox="1"/>
          <p:nvPr/>
        </p:nvSpPr>
        <p:spPr>
          <a:xfrm>
            <a:off x="339574" y="977582"/>
            <a:ext cx="8042427" cy="87357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Another representation that we can use for SSMs is that of convolutions. In classic image recognition tasks, we applied filters (kernels) to derive aggregate features:</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B5E10D5B-3CC2-D39B-F1A4-189A595D0AD2}"/>
              </a:ext>
            </a:extLst>
          </p:cNvPr>
          <p:cNvPicPr>
            <a:picLocks noChangeAspect="1"/>
          </p:cNvPicPr>
          <p:nvPr/>
        </p:nvPicPr>
        <p:blipFill>
          <a:blip r:embed="rId3"/>
          <a:stretch>
            <a:fillRect/>
          </a:stretch>
        </p:blipFill>
        <p:spPr>
          <a:xfrm>
            <a:off x="595084" y="2125243"/>
            <a:ext cx="5278536" cy="3520232"/>
          </a:xfrm>
          <a:prstGeom prst="rect">
            <a:avLst/>
          </a:prstGeom>
        </p:spPr>
      </p:pic>
      <p:pic>
        <p:nvPicPr>
          <p:cNvPr id="9" name="图片 8">
            <a:extLst>
              <a:ext uri="{FF2B5EF4-FFF2-40B4-BE49-F238E27FC236}">
                <a16:creationId xmlns:a16="http://schemas.microsoft.com/office/drawing/2014/main" id="{08868F9A-FBE4-D10F-A2C6-CDAC0BA9E1F0}"/>
              </a:ext>
            </a:extLst>
          </p:cNvPr>
          <p:cNvPicPr>
            <a:picLocks noChangeAspect="1"/>
          </p:cNvPicPr>
          <p:nvPr/>
        </p:nvPicPr>
        <p:blipFill>
          <a:blip r:embed="rId4"/>
          <a:stretch>
            <a:fillRect/>
          </a:stretch>
        </p:blipFill>
        <p:spPr>
          <a:xfrm>
            <a:off x="6205082" y="3381489"/>
            <a:ext cx="5615609" cy="2263986"/>
          </a:xfrm>
          <a:prstGeom prst="rect">
            <a:avLst/>
          </a:prstGeom>
        </p:spPr>
      </p:pic>
      <p:sp>
        <p:nvSpPr>
          <p:cNvPr id="11" name="文本框 10">
            <a:extLst>
              <a:ext uri="{FF2B5EF4-FFF2-40B4-BE49-F238E27FC236}">
                <a16:creationId xmlns:a16="http://schemas.microsoft.com/office/drawing/2014/main" id="{32E8D4EF-2D73-2328-02BB-00AA67C0A187}"/>
              </a:ext>
            </a:extLst>
          </p:cNvPr>
          <p:cNvSpPr txBox="1"/>
          <p:nvPr/>
        </p:nvSpPr>
        <p:spPr>
          <a:xfrm>
            <a:off x="6162012" y="2507917"/>
            <a:ext cx="5476709" cy="87357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Since we are dealing with text and not images, we need a 1-dimensional perspective instead:</a:t>
            </a:r>
            <a:endParaRPr lang="zh-CN" altLang="en-US"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15EABD90-776A-213E-C9A0-FE194933357D}"/>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617880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F48BAEB-CCFD-173E-BF67-251AF3A7D65C}"/>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3" name="图片 2">
            <a:extLst>
              <a:ext uri="{FF2B5EF4-FFF2-40B4-BE49-F238E27FC236}">
                <a16:creationId xmlns:a16="http://schemas.microsoft.com/office/drawing/2014/main" id="{040AB308-FAEC-4E7D-8E14-0909244D2F4A}"/>
              </a:ext>
            </a:extLst>
          </p:cNvPr>
          <p:cNvPicPr>
            <a:picLocks noChangeAspect="1"/>
          </p:cNvPicPr>
          <p:nvPr/>
        </p:nvPicPr>
        <p:blipFill>
          <a:blip r:embed="rId2"/>
          <a:stretch>
            <a:fillRect/>
          </a:stretch>
        </p:blipFill>
        <p:spPr>
          <a:xfrm>
            <a:off x="590550" y="3537614"/>
            <a:ext cx="6778487" cy="2132244"/>
          </a:xfrm>
          <a:prstGeom prst="rect">
            <a:avLst/>
          </a:prstGeom>
        </p:spPr>
      </p:pic>
      <p:sp>
        <p:nvSpPr>
          <p:cNvPr id="4" name="矩形 3">
            <a:extLst>
              <a:ext uri="{FF2B5EF4-FFF2-40B4-BE49-F238E27FC236}">
                <a16:creationId xmlns:a16="http://schemas.microsoft.com/office/drawing/2014/main" id="{C9779E30-295E-5CD0-B130-18E0CBDD1B2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E9979DD2-AFF9-8FB9-5E2E-ACBF7093CA29}"/>
              </a:ext>
            </a:extLst>
          </p:cNvPr>
          <p:cNvPicPr>
            <a:picLocks noChangeAspect="1"/>
          </p:cNvPicPr>
          <p:nvPr/>
        </p:nvPicPr>
        <p:blipFill>
          <a:blip r:embed="rId3"/>
          <a:stretch>
            <a:fillRect/>
          </a:stretch>
        </p:blipFill>
        <p:spPr>
          <a:xfrm>
            <a:off x="648645" y="400310"/>
            <a:ext cx="4165067" cy="1011045"/>
          </a:xfrm>
          <a:prstGeom prst="rect">
            <a:avLst/>
          </a:prstGeom>
        </p:spPr>
      </p:pic>
      <p:pic>
        <p:nvPicPr>
          <p:cNvPr id="7" name="图片 6">
            <a:extLst>
              <a:ext uri="{FF2B5EF4-FFF2-40B4-BE49-F238E27FC236}">
                <a16:creationId xmlns:a16="http://schemas.microsoft.com/office/drawing/2014/main" id="{F29BB372-9373-F0CA-E817-BF43B5CF2F9C}"/>
              </a:ext>
            </a:extLst>
          </p:cNvPr>
          <p:cNvPicPr>
            <a:picLocks noChangeAspect="1"/>
          </p:cNvPicPr>
          <p:nvPr/>
        </p:nvPicPr>
        <p:blipFill>
          <a:blip r:embed="rId4"/>
          <a:stretch>
            <a:fillRect/>
          </a:stretch>
        </p:blipFill>
        <p:spPr>
          <a:xfrm>
            <a:off x="11265327" y="-2"/>
            <a:ext cx="926672" cy="926672"/>
          </a:xfrm>
          <a:prstGeom prst="rect">
            <a:avLst/>
          </a:prstGeom>
        </p:spPr>
      </p:pic>
      <p:sp>
        <p:nvSpPr>
          <p:cNvPr id="9" name="文本框 8">
            <a:extLst>
              <a:ext uri="{FF2B5EF4-FFF2-40B4-BE49-F238E27FC236}">
                <a16:creationId xmlns:a16="http://schemas.microsoft.com/office/drawing/2014/main" id="{807D431D-ED07-AA82-0B42-277AF87CDD2C}"/>
              </a:ext>
            </a:extLst>
          </p:cNvPr>
          <p:cNvSpPr txBox="1"/>
          <p:nvPr/>
        </p:nvSpPr>
        <p:spPr>
          <a:xfrm>
            <a:off x="590550" y="2283042"/>
            <a:ext cx="5886450" cy="873572"/>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The kernel that we use to represent this “filter” is derived from the SSM formulation: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913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876B16D-4E54-BF0D-DDB1-BB78B7ECF7CB}"/>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
        <p:nvSpPr>
          <p:cNvPr id="3" name="矩形 2">
            <a:extLst>
              <a:ext uri="{FF2B5EF4-FFF2-40B4-BE49-F238E27FC236}">
                <a16:creationId xmlns:a16="http://schemas.microsoft.com/office/drawing/2014/main" id="{0D829935-D9E7-BA24-C75D-D63C7385611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37929CA3-31D8-141D-0A85-9D7419EEE4C2}"/>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A121D322-EDC1-384F-811D-F9506499271A}"/>
              </a:ext>
            </a:extLst>
          </p:cNvPr>
          <p:cNvPicPr>
            <a:picLocks noChangeAspect="1"/>
          </p:cNvPicPr>
          <p:nvPr/>
        </p:nvPicPr>
        <p:blipFill>
          <a:blip r:embed="rId3"/>
          <a:stretch>
            <a:fillRect/>
          </a:stretch>
        </p:blipFill>
        <p:spPr>
          <a:xfrm>
            <a:off x="1141605" y="1437862"/>
            <a:ext cx="9908789" cy="5019650"/>
          </a:xfrm>
          <a:prstGeom prst="rect">
            <a:avLst/>
          </a:prstGeom>
        </p:spPr>
      </p:pic>
      <p:sp>
        <p:nvSpPr>
          <p:cNvPr id="6" name="文本框 5">
            <a:extLst>
              <a:ext uri="{FF2B5EF4-FFF2-40B4-BE49-F238E27FC236}">
                <a16:creationId xmlns:a16="http://schemas.microsoft.com/office/drawing/2014/main" id="{42631611-DCBB-E467-58CF-BD71CCBE6B2E}"/>
              </a:ext>
            </a:extLst>
          </p:cNvPr>
          <p:cNvSpPr txBox="1"/>
          <p:nvPr/>
        </p:nvSpPr>
        <p:spPr>
          <a:xfrm>
            <a:off x="1278834" y="616225"/>
            <a:ext cx="9144001" cy="369332"/>
          </a:xfrm>
          <a:prstGeom prst="rect">
            <a:avLst/>
          </a:prstGeom>
          <a:noFill/>
        </p:spPr>
        <p:txBody>
          <a:bodyPr wrap="square" rtlCol="0">
            <a:spAutoFit/>
          </a:bodyPr>
          <a:lstStyle/>
          <a:p>
            <a:r>
              <a:rPr lang="en-US" altLang="zh-CN" dirty="0"/>
              <a:t>If you use Transformer Block in your model, you can just replace it with Mamba Block.</a:t>
            </a:r>
            <a:endParaRPr lang="zh-CN" altLang="en-US" dirty="0"/>
          </a:p>
        </p:txBody>
      </p:sp>
    </p:spTree>
    <p:extLst>
      <p:ext uri="{BB962C8B-B14F-4D97-AF65-F5344CB8AC3E}">
        <p14:creationId xmlns:p14="http://schemas.microsoft.com/office/powerpoint/2010/main" val="625026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EE54A3-54AD-614E-3F28-CF54B05593D2}"/>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3" name="图片 2">
            <a:extLst>
              <a:ext uri="{FF2B5EF4-FFF2-40B4-BE49-F238E27FC236}">
                <a16:creationId xmlns:a16="http://schemas.microsoft.com/office/drawing/2014/main" id="{9EC14590-8DF1-BCAB-4466-CE8AC25F72FE}"/>
              </a:ext>
            </a:extLst>
          </p:cNvPr>
          <p:cNvPicPr>
            <a:picLocks noChangeAspect="1"/>
          </p:cNvPicPr>
          <p:nvPr/>
        </p:nvPicPr>
        <p:blipFill>
          <a:blip r:embed="rId2"/>
          <a:stretch>
            <a:fillRect/>
          </a:stretch>
        </p:blipFill>
        <p:spPr>
          <a:xfrm>
            <a:off x="6614549" y="777657"/>
            <a:ext cx="4132228" cy="2229057"/>
          </a:xfrm>
          <a:prstGeom prst="rect">
            <a:avLst/>
          </a:prstGeom>
        </p:spPr>
      </p:pic>
      <p:sp>
        <p:nvSpPr>
          <p:cNvPr id="4" name="矩形 3">
            <a:extLst>
              <a:ext uri="{FF2B5EF4-FFF2-40B4-BE49-F238E27FC236}">
                <a16:creationId xmlns:a16="http://schemas.microsoft.com/office/drawing/2014/main" id="{1438178C-4474-CF2A-EDB0-9BFEB28E0E1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70BE18C2-C4A6-AF45-C775-E953B39C1EDB}"/>
              </a:ext>
            </a:extLst>
          </p:cNvPr>
          <p:cNvPicPr>
            <a:picLocks noChangeAspect="1"/>
          </p:cNvPicPr>
          <p:nvPr/>
        </p:nvPicPr>
        <p:blipFill>
          <a:blip r:embed="rId3"/>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7D59D713-F378-4552-3983-4EB7DE4F45BB}"/>
              </a:ext>
            </a:extLst>
          </p:cNvPr>
          <p:cNvPicPr>
            <a:picLocks noChangeAspect="1"/>
          </p:cNvPicPr>
          <p:nvPr/>
        </p:nvPicPr>
        <p:blipFill>
          <a:blip r:embed="rId4"/>
          <a:stretch>
            <a:fillRect/>
          </a:stretch>
        </p:blipFill>
        <p:spPr>
          <a:xfrm>
            <a:off x="669718" y="153001"/>
            <a:ext cx="4597400" cy="1894533"/>
          </a:xfrm>
          <a:prstGeom prst="rect">
            <a:avLst/>
          </a:prstGeom>
        </p:spPr>
      </p:pic>
      <p:pic>
        <p:nvPicPr>
          <p:cNvPr id="7" name="图片 6">
            <a:extLst>
              <a:ext uri="{FF2B5EF4-FFF2-40B4-BE49-F238E27FC236}">
                <a16:creationId xmlns:a16="http://schemas.microsoft.com/office/drawing/2014/main" id="{6C8C2623-D25E-1D8A-881A-F239D1F51114}"/>
              </a:ext>
            </a:extLst>
          </p:cNvPr>
          <p:cNvPicPr>
            <a:picLocks noChangeAspect="1"/>
          </p:cNvPicPr>
          <p:nvPr/>
        </p:nvPicPr>
        <p:blipFill>
          <a:blip r:embed="rId5"/>
          <a:stretch>
            <a:fillRect/>
          </a:stretch>
        </p:blipFill>
        <p:spPr>
          <a:xfrm>
            <a:off x="669716" y="2521645"/>
            <a:ext cx="4597402" cy="1894534"/>
          </a:xfrm>
          <a:prstGeom prst="rect">
            <a:avLst/>
          </a:prstGeom>
        </p:spPr>
      </p:pic>
      <p:sp>
        <p:nvSpPr>
          <p:cNvPr id="8" name="箭头: 下 7">
            <a:extLst>
              <a:ext uri="{FF2B5EF4-FFF2-40B4-BE49-F238E27FC236}">
                <a16:creationId xmlns:a16="http://schemas.microsoft.com/office/drawing/2014/main" id="{D499AFAB-59F9-B806-DCDB-5F47AFEC0BA3}"/>
              </a:ext>
            </a:extLst>
          </p:cNvPr>
          <p:cNvSpPr/>
          <p:nvPr/>
        </p:nvSpPr>
        <p:spPr>
          <a:xfrm>
            <a:off x="2686886" y="2114602"/>
            <a:ext cx="220551" cy="40991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B400FB8F-CC30-D647-3FE4-5FA6BE1F87EC}"/>
              </a:ext>
            </a:extLst>
          </p:cNvPr>
          <p:cNvPicPr>
            <a:picLocks noChangeAspect="1"/>
          </p:cNvPicPr>
          <p:nvPr/>
        </p:nvPicPr>
        <p:blipFill>
          <a:blip r:embed="rId6"/>
          <a:stretch>
            <a:fillRect/>
          </a:stretch>
        </p:blipFill>
        <p:spPr>
          <a:xfrm>
            <a:off x="669716" y="4897610"/>
            <a:ext cx="4597402" cy="1894533"/>
          </a:xfrm>
          <a:prstGeom prst="rect">
            <a:avLst/>
          </a:prstGeom>
        </p:spPr>
      </p:pic>
      <p:sp>
        <p:nvSpPr>
          <p:cNvPr id="10" name="箭头: 下 9">
            <a:extLst>
              <a:ext uri="{FF2B5EF4-FFF2-40B4-BE49-F238E27FC236}">
                <a16:creationId xmlns:a16="http://schemas.microsoft.com/office/drawing/2014/main" id="{76236372-C043-9677-05D7-A6CB0FBC6865}"/>
              </a:ext>
            </a:extLst>
          </p:cNvPr>
          <p:cNvSpPr/>
          <p:nvPr/>
        </p:nvSpPr>
        <p:spPr>
          <a:xfrm>
            <a:off x="3140062" y="4478802"/>
            <a:ext cx="220551" cy="40991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大括号 11">
            <a:extLst>
              <a:ext uri="{FF2B5EF4-FFF2-40B4-BE49-F238E27FC236}">
                <a16:creationId xmlns:a16="http://schemas.microsoft.com/office/drawing/2014/main" id="{D32770E8-89C7-14D1-C753-41F55F8E79AD}"/>
              </a:ext>
            </a:extLst>
          </p:cNvPr>
          <p:cNvSpPr/>
          <p:nvPr/>
        </p:nvSpPr>
        <p:spPr>
          <a:xfrm>
            <a:off x="5422900" y="565150"/>
            <a:ext cx="673100" cy="5060950"/>
          </a:xfrm>
          <a:prstGeom prst="rightBrace">
            <a:avLst>
              <a:gd name="adj1" fmla="val 8333"/>
              <a:gd name="adj2" fmla="val 20138"/>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pic>
        <p:nvPicPr>
          <p:cNvPr id="16" name="图片 15">
            <a:extLst>
              <a:ext uri="{FF2B5EF4-FFF2-40B4-BE49-F238E27FC236}">
                <a16:creationId xmlns:a16="http://schemas.microsoft.com/office/drawing/2014/main" id="{9767F8F3-2D79-46EB-658C-E4885906BDF6}"/>
              </a:ext>
            </a:extLst>
          </p:cNvPr>
          <p:cNvPicPr>
            <a:picLocks noChangeAspect="1"/>
          </p:cNvPicPr>
          <p:nvPr/>
        </p:nvPicPr>
        <p:blipFill>
          <a:blip r:embed="rId7"/>
          <a:stretch>
            <a:fillRect/>
          </a:stretch>
        </p:blipFill>
        <p:spPr>
          <a:xfrm>
            <a:off x="6614549" y="3746860"/>
            <a:ext cx="4188918" cy="2609490"/>
          </a:xfrm>
          <a:prstGeom prst="rect">
            <a:avLst/>
          </a:prstGeom>
        </p:spPr>
      </p:pic>
    </p:spTree>
    <p:extLst>
      <p:ext uri="{BB962C8B-B14F-4D97-AF65-F5344CB8AC3E}">
        <p14:creationId xmlns:p14="http://schemas.microsoft.com/office/powerpoint/2010/main" val="312756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4AEF0B4-3C67-133D-AEE2-ABB2B3D3A92E}"/>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3" name="矩形 2">
            <a:extLst>
              <a:ext uri="{FF2B5EF4-FFF2-40B4-BE49-F238E27FC236}">
                <a16:creationId xmlns:a16="http://schemas.microsoft.com/office/drawing/2014/main" id="{5CAF3185-DA2E-D94E-28C1-16DD7A26F7A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E09DFB1-9207-1144-B48D-24673461A12A}"/>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70043FD9-C9E1-05E3-DBB3-BF3FEECB6B65}"/>
              </a:ext>
            </a:extLst>
          </p:cNvPr>
          <p:cNvSpPr txBox="1"/>
          <p:nvPr/>
        </p:nvSpPr>
        <p:spPr>
          <a:xfrm>
            <a:off x="871452" y="153541"/>
            <a:ext cx="6096000"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Summary  </a:t>
            </a:r>
          </a:p>
        </p:txBody>
      </p:sp>
      <p:pic>
        <p:nvPicPr>
          <p:cNvPr id="6" name="图片 5">
            <a:extLst>
              <a:ext uri="{FF2B5EF4-FFF2-40B4-BE49-F238E27FC236}">
                <a16:creationId xmlns:a16="http://schemas.microsoft.com/office/drawing/2014/main" id="{3C0B1B15-7BA8-6DAD-9D00-41C513D8D662}"/>
              </a:ext>
            </a:extLst>
          </p:cNvPr>
          <p:cNvPicPr>
            <a:picLocks noChangeAspect="1"/>
          </p:cNvPicPr>
          <p:nvPr/>
        </p:nvPicPr>
        <p:blipFill>
          <a:blip r:embed="rId3"/>
          <a:stretch>
            <a:fillRect/>
          </a:stretch>
        </p:blipFill>
        <p:spPr>
          <a:xfrm>
            <a:off x="934278" y="1295758"/>
            <a:ext cx="9342783" cy="3354744"/>
          </a:xfrm>
          <a:prstGeom prst="rect">
            <a:avLst/>
          </a:prstGeom>
        </p:spPr>
      </p:pic>
      <p:sp>
        <p:nvSpPr>
          <p:cNvPr id="7" name="文本框 6">
            <a:extLst>
              <a:ext uri="{FF2B5EF4-FFF2-40B4-BE49-F238E27FC236}">
                <a16:creationId xmlns:a16="http://schemas.microsoft.com/office/drawing/2014/main" id="{FA109E1B-4B24-0737-B43A-2D67425D893B}"/>
              </a:ext>
            </a:extLst>
          </p:cNvPr>
          <p:cNvSpPr txBox="1"/>
          <p:nvPr/>
        </p:nvSpPr>
        <p:spPr>
          <a:xfrm>
            <a:off x="2551043" y="5287617"/>
            <a:ext cx="5446644" cy="873572"/>
          </a:xfrm>
          <a:prstGeom prst="rect">
            <a:avLst/>
          </a:prstGeom>
          <a:noFill/>
        </p:spPr>
        <p:txBody>
          <a:bodyPr wrap="square" rtlCol="0">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Since we have the recurrent way and convolutional way, we can choose a way that fits our mission when doing.</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C61ADE9C-33F0-9489-711A-AF400FB9DED8}"/>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728352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58DB59-205B-F52F-FB06-0D5E87953A38}"/>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3" name="图片 2">
            <a:extLst>
              <a:ext uri="{FF2B5EF4-FFF2-40B4-BE49-F238E27FC236}">
                <a16:creationId xmlns:a16="http://schemas.microsoft.com/office/drawing/2014/main" id="{C2E5E152-D59B-FD12-D8E9-E0452BB0B310}"/>
              </a:ext>
            </a:extLst>
          </p:cNvPr>
          <p:cNvPicPr>
            <a:picLocks noChangeAspect="1"/>
          </p:cNvPicPr>
          <p:nvPr/>
        </p:nvPicPr>
        <p:blipFill>
          <a:blip r:embed="rId2"/>
          <a:stretch>
            <a:fillRect/>
          </a:stretch>
        </p:blipFill>
        <p:spPr>
          <a:xfrm>
            <a:off x="1654901" y="240192"/>
            <a:ext cx="8504863" cy="4375098"/>
          </a:xfrm>
          <a:prstGeom prst="rect">
            <a:avLst/>
          </a:prstGeom>
        </p:spPr>
      </p:pic>
      <p:sp>
        <p:nvSpPr>
          <p:cNvPr id="4" name="矩形 3">
            <a:extLst>
              <a:ext uri="{FF2B5EF4-FFF2-40B4-BE49-F238E27FC236}">
                <a16:creationId xmlns:a16="http://schemas.microsoft.com/office/drawing/2014/main" id="{F0632661-D3BB-ED6E-C1A2-57724167A8A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3435957A-0ADA-F190-9B24-CD19B00EC2B3}"/>
              </a:ext>
            </a:extLst>
          </p:cNvPr>
          <p:cNvPicPr>
            <a:picLocks noChangeAspect="1"/>
          </p:cNvPicPr>
          <p:nvPr/>
        </p:nvPicPr>
        <p:blipFill>
          <a:blip r:embed="rId3"/>
          <a:stretch>
            <a:fillRect/>
          </a:stretch>
        </p:blipFill>
        <p:spPr>
          <a:xfrm>
            <a:off x="11265327" y="-2"/>
            <a:ext cx="926672" cy="926672"/>
          </a:xfrm>
          <a:prstGeom prst="rect">
            <a:avLst/>
          </a:prstGeom>
        </p:spPr>
      </p:pic>
      <p:sp>
        <p:nvSpPr>
          <p:cNvPr id="6" name="文本框 5">
            <a:extLst>
              <a:ext uri="{FF2B5EF4-FFF2-40B4-BE49-F238E27FC236}">
                <a16:creationId xmlns:a16="http://schemas.microsoft.com/office/drawing/2014/main" id="{9068A978-72E0-E216-72C0-E8AF3BDD0F20}"/>
              </a:ext>
            </a:extLst>
          </p:cNvPr>
          <p:cNvSpPr txBox="1"/>
          <p:nvPr/>
        </p:nvSpPr>
        <p:spPr>
          <a:xfrm>
            <a:off x="3522133" y="5161280"/>
            <a:ext cx="5791200" cy="873572"/>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But here is another question, we just focus on the current three tokens, how can I have a longer memory?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098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09600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212656" y="2027051"/>
            <a:ext cx="5433065" cy="4154984"/>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Hi</a:t>
            </a:r>
            <a:r>
              <a:rPr lang="en-US" altLang="zh-CN" sz="5400" dirty="0">
                <a:solidFill>
                  <a:prstClr val="white"/>
                </a:solidFill>
                <a:latin typeface="Times New Roman" pitchFamily="18" charset="0"/>
                <a:ea typeface="微软雅黑" panose="020B0503020204020204" pitchFamily="34" charset="-122"/>
                <a:cs typeface="Times New Roman" pitchFamily="18" charset="0"/>
                <a:sym typeface="+mn-ea"/>
              </a:rPr>
              <a:t>PPO and S4</a:t>
            </a: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Tree>
    <p:extLst>
      <p:ext uri="{BB962C8B-B14F-4D97-AF65-F5344CB8AC3E}">
        <p14:creationId xmlns:p14="http://schemas.microsoft.com/office/powerpoint/2010/main" val="3631715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7C67E56-7CCC-79FD-6AC8-C3E0F7C4ECCD}"/>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
        <p:nvSpPr>
          <p:cNvPr id="3" name="矩形 2">
            <a:extLst>
              <a:ext uri="{FF2B5EF4-FFF2-40B4-BE49-F238E27FC236}">
                <a16:creationId xmlns:a16="http://schemas.microsoft.com/office/drawing/2014/main" id="{752F7F60-4A35-943E-7E6A-9E45D39E35A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8E3B2E0-E0F6-13E6-43EA-EE7EA00DCA56}"/>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9F07779B-BA4D-7459-D661-931818E8906D}"/>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The solution to the Long-Range Dependency problem——</a:t>
            </a:r>
            <a:r>
              <a:rPr lang="en-US" altLang="zh-CN" sz="2000" b="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HiPPO</a:t>
            </a:r>
            <a:endPar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FBD5B411-A8C3-4179-09DC-CBD861BD0733}"/>
              </a:ext>
            </a:extLst>
          </p:cNvPr>
          <p:cNvPicPr>
            <a:picLocks noChangeAspect="1"/>
          </p:cNvPicPr>
          <p:nvPr/>
        </p:nvPicPr>
        <p:blipFill>
          <a:blip r:embed="rId3"/>
          <a:stretch>
            <a:fillRect/>
          </a:stretch>
        </p:blipFill>
        <p:spPr>
          <a:xfrm>
            <a:off x="595084" y="2416720"/>
            <a:ext cx="7782560" cy="3362109"/>
          </a:xfrm>
          <a:prstGeom prst="rect">
            <a:avLst/>
          </a:prstGeom>
        </p:spPr>
      </p:pic>
      <p:sp>
        <p:nvSpPr>
          <p:cNvPr id="8" name="文本框 7">
            <a:extLst>
              <a:ext uri="{FF2B5EF4-FFF2-40B4-BE49-F238E27FC236}">
                <a16:creationId xmlns:a16="http://schemas.microsoft.com/office/drawing/2014/main" id="{29AB7D4E-9E1E-D23B-5E45-961CD8F48BA7}"/>
              </a:ext>
            </a:extLst>
          </p:cNvPr>
          <p:cNvSpPr txBox="1"/>
          <p:nvPr/>
        </p:nvSpPr>
        <p:spPr>
          <a:xfrm>
            <a:off x="595084" y="944102"/>
            <a:ext cx="8412480" cy="1289071"/>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Arguably one of the most important aspects of the SSM formulation is matrix A. As we saw before with the recurrent representation, it captures information about the previous state to build the new state.</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D75F1447-B351-7837-029D-48C97469B766}"/>
              </a:ext>
            </a:extLst>
          </p:cNvPr>
          <p:cNvSpPr txBox="1"/>
          <p:nvPr/>
        </p:nvSpPr>
        <p:spPr>
          <a:xfrm>
            <a:off x="9301151" y="2301574"/>
            <a:ext cx="2295765" cy="873572"/>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Matrix A produces the hidden state:</a:t>
            </a:r>
            <a:endParaRPr lang="zh-CN" altLang="en-US"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31537434-5B95-1E46-254E-C5E25F28FC4E}"/>
              </a:ext>
            </a:extLst>
          </p:cNvPr>
          <p:cNvPicPr>
            <a:picLocks noChangeAspect="1"/>
          </p:cNvPicPr>
          <p:nvPr/>
        </p:nvPicPr>
        <p:blipFill>
          <a:blip r:embed="rId4"/>
          <a:stretch>
            <a:fillRect/>
          </a:stretch>
        </p:blipFill>
        <p:spPr>
          <a:xfrm>
            <a:off x="9123801" y="3535680"/>
            <a:ext cx="2790962" cy="1756167"/>
          </a:xfrm>
          <a:prstGeom prst="rect">
            <a:avLst/>
          </a:prstGeom>
        </p:spPr>
      </p:pic>
      <p:pic>
        <p:nvPicPr>
          <p:cNvPr id="13" name="图片 12">
            <a:extLst>
              <a:ext uri="{FF2B5EF4-FFF2-40B4-BE49-F238E27FC236}">
                <a16:creationId xmlns:a16="http://schemas.microsoft.com/office/drawing/2014/main" id="{FDE1AFE2-CA49-2BFA-2F98-12A46D508BB3}"/>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2306173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6ABA2EC-C890-76A0-1692-EE344AB46D6A}"/>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
        <p:nvSpPr>
          <p:cNvPr id="3" name="矩形 2">
            <a:extLst>
              <a:ext uri="{FF2B5EF4-FFF2-40B4-BE49-F238E27FC236}">
                <a16:creationId xmlns:a16="http://schemas.microsoft.com/office/drawing/2014/main" id="{40754069-BCF4-CEE3-7F69-8617C8E99D7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9" name="文本框 8">
            <a:extLst>
              <a:ext uri="{FF2B5EF4-FFF2-40B4-BE49-F238E27FC236}">
                <a16:creationId xmlns:a16="http://schemas.microsoft.com/office/drawing/2014/main" id="{84BA186C-0AF4-12FD-6335-B554ECE912F5}"/>
              </a:ext>
            </a:extLst>
          </p:cNvPr>
          <p:cNvSpPr txBox="1"/>
          <p:nvPr/>
        </p:nvSpPr>
        <p:spPr>
          <a:xfrm>
            <a:off x="425943" y="660242"/>
            <a:ext cx="9712063" cy="1289071"/>
          </a:xfrm>
          <a:prstGeom prst="rect">
            <a:avLst/>
          </a:prstGeom>
          <a:noFill/>
        </p:spPr>
        <p:txBody>
          <a:bodyPr wrap="square">
            <a:spAutoFit/>
          </a:bodyPr>
          <a:lstStyle/>
          <a:p>
            <a:pPr algn="just">
              <a:lnSpc>
                <a:spcPct val="150000"/>
              </a:lnSpc>
            </a:pPr>
            <a:r>
              <a:rPr lang="en-US" altLang="zh-CN" dirty="0" err="1">
                <a:latin typeface="Times New Roman" panose="02020603050405020304" pitchFamily="18" charset="0"/>
                <a:cs typeface="Times New Roman" panose="02020603050405020304" pitchFamily="18" charset="0"/>
              </a:rPr>
              <a:t>HiPPO</a:t>
            </a:r>
            <a:r>
              <a:rPr lang="en-US" altLang="zh-CN" dirty="0">
                <a:latin typeface="Times New Roman" panose="02020603050405020304" pitchFamily="18" charset="0"/>
                <a:cs typeface="Times New Roman" panose="02020603050405020304" pitchFamily="18" charset="0"/>
              </a:rPr>
              <a:t> attempts to compress all input signals it has seen thus far into a vector of coefficients. Early signal information may experience greater degradation over time, while the latest steps will only experience smaller degradation.</a:t>
            </a:r>
            <a:endParaRPr lang="zh-CN" alt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56A349B7-051A-C336-5277-5254D0DBC938}"/>
              </a:ext>
            </a:extLst>
          </p:cNvPr>
          <p:cNvPicPr>
            <a:picLocks noChangeAspect="1"/>
          </p:cNvPicPr>
          <p:nvPr/>
        </p:nvPicPr>
        <p:blipFill>
          <a:blip r:embed="rId2"/>
          <a:stretch>
            <a:fillRect/>
          </a:stretch>
        </p:blipFill>
        <p:spPr>
          <a:xfrm>
            <a:off x="371905" y="2025098"/>
            <a:ext cx="5724095" cy="1871339"/>
          </a:xfrm>
          <a:prstGeom prst="rect">
            <a:avLst/>
          </a:prstGeom>
        </p:spPr>
      </p:pic>
      <p:sp>
        <p:nvSpPr>
          <p:cNvPr id="14" name="文本框 13">
            <a:extLst>
              <a:ext uri="{FF2B5EF4-FFF2-40B4-BE49-F238E27FC236}">
                <a16:creationId xmlns:a16="http://schemas.microsoft.com/office/drawing/2014/main" id="{79296D25-5887-059C-48DA-0D4787308257}"/>
              </a:ext>
            </a:extLst>
          </p:cNvPr>
          <p:cNvSpPr txBox="1"/>
          <p:nvPr/>
        </p:nvSpPr>
        <p:spPr>
          <a:xfrm>
            <a:off x="6096000" y="6080913"/>
            <a:ext cx="6096000" cy="646331"/>
          </a:xfrm>
          <a:prstGeom prst="rect">
            <a:avLst/>
          </a:prstGeom>
          <a:noFill/>
        </p:spPr>
        <p:txBody>
          <a:bodyPr wrap="square">
            <a:spAutoFit/>
          </a:bodyPr>
          <a:lstStyle/>
          <a:p>
            <a:r>
              <a:rPr lang="en-US" altLang="zh-CN" dirty="0" err="1"/>
              <a:t>HiPPO</a:t>
            </a:r>
            <a:r>
              <a:rPr lang="en-US" altLang="zh-CN" dirty="0"/>
              <a:t>: Recurrent Memory with Optimal Polynomial Projections</a:t>
            </a:r>
          </a:p>
          <a:p>
            <a:r>
              <a:rPr lang="en-US" altLang="zh-CN" dirty="0">
                <a:latin typeface="Times New Roman" panose="02020603050405020304" pitchFamily="18" charset="0"/>
                <a:cs typeface="Times New Roman" panose="02020603050405020304" pitchFamily="18" charset="0"/>
                <a:hlinkClick r:id="rId3"/>
              </a:rPr>
              <a:t>https://arxiv.org/abs/2008.07669</a:t>
            </a:r>
            <a:endParaRPr lang="zh-CN" altLang="en-US" dirty="0">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AC26828D-DA6F-5031-7569-02591755F34D}"/>
              </a:ext>
            </a:extLst>
          </p:cNvPr>
          <p:cNvPicPr>
            <a:picLocks noChangeAspect="1"/>
          </p:cNvPicPr>
          <p:nvPr/>
        </p:nvPicPr>
        <p:blipFill>
          <a:blip r:embed="rId4"/>
          <a:stretch>
            <a:fillRect/>
          </a:stretch>
        </p:blipFill>
        <p:spPr>
          <a:xfrm>
            <a:off x="11265327" y="-2"/>
            <a:ext cx="926672" cy="926672"/>
          </a:xfrm>
          <a:prstGeom prst="rect">
            <a:avLst/>
          </a:prstGeom>
        </p:spPr>
      </p:pic>
      <p:sp>
        <p:nvSpPr>
          <p:cNvPr id="17" name="文本框 16">
            <a:extLst>
              <a:ext uri="{FF2B5EF4-FFF2-40B4-BE49-F238E27FC236}">
                <a16:creationId xmlns:a16="http://schemas.microsoft.com/office/drawing/2014/main" id="{6C135E95-340E-0F0B-365C-B4346E6BCDA8}"/>
              </a:ext>
            </a:extLst>
          </p:cNvPr>
          <p:cNvSpPr txBox="1"/>
          <p:nvPr/>
        </p:nvSpPr>
        <p:spPr>
          <a:xfrm>
            <a:off x="485347" y="4189146"/>
            <a:ext cx="8931710" cy="458074"/>
          </a:xfrm>
          <a:prstGeom prst="rect">
            <a:avLst/>
          </a:prstGeom>
          <a:noFill/>
        </p:spPr>
        <p:txBody>
          <a:bodyPr wrap="square">
            <a:spAutoFit/>
          </a:bodyPr>
          <a:lstStyle/>
          <a:p>
            <a:pPr>
              <a:lnSpc>
                <a:spcPct val="150000"/>
              </a:lnSpc>
            </a:pPr>
            <a:r>
              <a:rPr lang="en-US" altLang="zh-CN" dirty="0" err="1">
                <a:latin typeface="Times New Roman" panose="02020603050405020304" pitchFamily="18" charset="0"/>
                <a:cs typeface="Times New Roman" panose="02020603050405020304" pitchFamily="18" charset="0"/>
              </a:rPr>
              <a:t>HiPPO</a:t>
            </a:r>
            <a:r>
              <a:rPr lang="en-US" altLang="zh-CN" dirty="0">
                <a:latin typeface="Times New Roman" panose="02020603050405020304" pitchFamily="18" charset="0"/>
                <a:cs typeface="Times New Roman" panose="02020603050405020304" pitchFamily="18" charset="0"/>
              </a:rPr>
              <a:t> Matrix does this by keeping track of the </a:t>
            </a:r>
            <a:r>
              <a:rPr lang="en-US" altLang="zh-CN" b="1" dirty="0">
                <a:latin typeface="Times New Roman" panose="02020603050405020304" pitchFamily="18" charset="0"/>
                <a:cs typeface="Times New Roman" panose="02020603050405020304" pitchFamily="18" charset="0"/>
              </a:rPr>
              <a:t>coefficients of a Legendre polynomial</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E7840C87-B0BA-ECF1-E412-3375B7697A74}"/>
              </a:ext>
            </a:extLst>
          </p:cNvPr>
          <p:cNvPicPr>
            <a:picLocks noChangeAspect="1"/>
          </p:cNvPicPr>
          <p:nvPr/>
        </p:nvPicPr>
        <p:blipFill>
          <a:blip r:embed="rId5"/>
          <a:stretch>
            <a:fillRect/>
          </a:stretch>
        </p:blipFill>
        <p:spPr>
          <a:xfrm>
            <a:off x="531177" y="4758380"/>
            <a:ext cx="7425715" cy="1003616"/>
          </a:xfrm>
          <a:prstGeom prst="rect">
            <a:avLst/>
          </a:prstGeom>
        </p:spPr>
      </p:pic>
      <p:pic>
        <p:nvPicPr>
          <p:cNvPr id="4" name="图片 3">
            <a:extLst>
              <a:ext uri="{FF2B5EF4-FFF2-40B4-BE49-F238E27FC236}">
                <a16:creationId xmlns:a16="http://schemas.microsoft.com/office/drawing/2014/main" id="{C63D8499-0D04-7278-B2C4-0D5A649F5CED}"/>
              </a:ext>
            </a:extLst>
          </p:cNvPr>
          <p:cNvPicPr>
            <a:picLocks noChangeAspect="1"/>
          </p:cNvPicPr>
          <p:nvPr/>
        </p:nvPicPr>
        <p:blipFill>
          <a:blip r:embed="rId6"/>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891BDB0A-9B40-9DFC-EB64-D393207D3F49}"/>
              </a:ext>
            </a:extLst>
          </p:cNvPr>
          <p:cNvSpPr txBox="1"/>
          <p:nvPr/>
        </p:nvSpPr>
        <p:spPr>
          <a:xfrm>
            <a:off x="817265" y="134512"/>
            <a:ext cx="8326735" cy="400110"/>
          </a:xfrm>
          <a:prstGeom prst="rect">
            <a:avLst/>
          </a:prstGeom>
          <a:noFill/>
        </p:spPr>
        <p:txBody>
          <a:bodyPr wrap="square">
            <a:spAutoFit/>
          </a:bodyPr>
          <a:lstStyle/>
          <a:p>
            <a:r>
              <a:rPr lang="en-US" altLang="zh-CN" sz="2000" b="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HiPPO</a:t>
            </a: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Framework (High-Order Polynomial Projection Operator)</a:t>
            </a:r>
          </a:p>
        </p:txBody>
      </p:sp>
      <p:pic>
        <p:nvPicPr>
          <p:cNvPr id="6" name="图片 5">
            <a:extLst>
              <a:ext uri="{FF2B5EF4-FFF2-40B4-BE49-F238E27FC236}">
                <a16:creationId xmlns:a16="http://schemas.microsoft.com/office/drawing/2014/main" id="{94B4426B-71D9-3800-CED8-96F47C1ADAB6}"/>
              </a:ext>
            </a:extLst>
          </p:cNvPr>
          <p:cNvPicPr>
            <a:picLocks noChangeAspect="1"/>
          </p:cNvPicPr>
          <p:nvPr/>
        </p:nvPicPr>
        <p:blipFill>
          <a:blip r:embed="rId7"/>
          <a:stretch>
            <a:fillRect/>
          </a:stretch>
        </p:blipFill>
        <p:spPr>
          <a:xfrm>
            <a:off x="9296348" y="1894744"/>
            <a:ext cx="2804287" cy="3365444"/>
          </a:xfrm>
          <a:prstGeom prst="rect">
            <a:avLst/>
          </a:prstGeom>
        </p:spPr>
      </p:pic>
      <p:sp>
        <p:nvSpPr>
          <p:cNvPr id="8" name="文本框 7">
            <a:extLst>
              <a:ext uri="{FF2B5EF4-FFF2-40B4-BE49-F238E27FC236}">
                <a16:creationId xmlns:a16="http://schemas.microsoft.com/office/drawing/2014/main" id="{FF464A36-0752-A5A2-6128-43C28069AE11}"/>
              </a:ext>
            </a:extLst>
          </p:cNvPr>
          <p:cNvSpPr txBox="1"/>
          <p:nvPr/>
        </p:nvSpPr>
        <p:spPr>
          <a:xfrm>
            <a:off x="6305498" y="1909888"/>
            <a:ext cx="2990850" cy="1289071"/>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coefficients evolve through time (red, blue) according to a linear dynamical system.</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1979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29A7687-0B46-DE96-09B2-F51E95D4C423}"/>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pic>
        <p:nvPicPr>
          <p:cNvPr id="3" name="图片 2">
            <a:extLst>
              <a:ext uri="{FF2B5EF4-FFF2-40B4-BE49-F238E27FC236}">
                <a16:creationId xmlns:a16="http://schemas.microsoft.com/office/drawing/2014/main" id="{B162270D-A179-93ED-6665-3CDBDD5E2051}"/>
              </a:ext>
            </a:extLst>
          </p:cNvPr>
          <p:cNvPicPr>
            <a:picLocks noChangeAspect="1"/>
          </p:cNvPicPr>
          <p:nvPr/>
        </p:nvPicPr>
        <p:blipFill>
          <a:blip r:embed="rId2"/>
          <a:stretch>
            <a:fillRect/>
          </a:stretch>
        </p:blipFill>
        <p:spPr>
          <a:xfrm>
            <a:off x="485347" y="243859"/>
            <a:ext cx="219475" cy="219475"/>
          </a:xfrm>
          <a:prstGeom prst="rect">
            <a:avLst/>
          </a:prstGeom>
        </p:spPr>
      </p:pic>
      <p:sp>
        <p:nvSpPr>
          <p:cNvPr id="4" name="矩形 3">
            <a:extLst>
              <a:ext uri="{FF2B5EF4-FFF2-40B4-BE49-F238E27FC236}">
                <a16:creationId xmlns:a16="http://schemas.microsoft.com/office/drawing/2014/main" id="{CDC46DEE-CA43-ED40-2379-40D9FC53A87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86355EA7-BA17-1C01-9566-35E42ABCC17F}"/>
              </a:ext>
            </a:extLst>
          </p:cNvPr>
          <p:cNvPicPr>
            <a:picLocks noChangeAspect="1"/>
          </p:cNvPicPr>
          <p:nvPr/>
        </p:nvPicPr>
        <p:blipFill>
          <a:blip r:embed="rId3"/>
          <a:stretch>
            <a:fillRect/>
          </a:stretch>
        </p:blipFill>
        <p:spPr>
          <a:xfrm>
            <a:off x="11265327" y="-2"/>
            <a:ext cx="926672" cy="926672"/>
          </a:xfrm>
          <a:prstGeom prst="rect">
            <a:avLst/>
          </a:prstGeom>
        </p:spPr>
      </p:pic>
      <p:sp>
        <p:nvSpPr>
          <p:cNvPr id="6" name="文本框 5">
            <a:extLst>
              <a:ext uri="{FF2B5EF4-FFF2-40B4-BE49-F238E27FC236}">
                <a16:creationId xmlns:a16="http://schemas.microsoft.com/office/drawing/2014/main" id="{E813A99A-D00D-EA20-7898-5814E73AF3B4}"/>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Why track the coefficients of a Legendre polynomial?</a:t>
            </a:r>
          </a:p>
        </p:txBody>
      </p:sp>
      <p:pic>
        <p:nvPicPr>
          <p:cNvPr id="8" name="图片 7">
            <a:extLst>
              <a:ext uri="{FF2B5EF4-FFF2-40B4-BE49-F238E27FC236}">
                <a16:creationId xmlns:a16="http://schemas.microsoft.com/office/drawing/2014/main" id="{D8EC9E45-B7EE-AB21-1582-E80473E25786}"/>
              </a:ext>
            </a:extLst>
          </p:cNvPr>
          <p:cNvPicPr>
            <a:picLocks noChangeAspect="1"/>
          </p:cNvPicPr>
          <p:nvPr/>
        </p:nvPicPr>
        <p:blipFill>
          <a:blip r:embed="rId4"/>
          <a:stretch>
            <a:fillRect/>
          </a:stretch>
        </p:blipFill>
        <p:spPr>
          <a:xfrm>
            <a:off x="1190625" y="2267550"/>
            <a:ext cx="5305425" cy="895350"/>
          </a:xfrm>
          <a:prstGeom prst="rect">
            <a:avLst/>
          </a:prstGeom>
        </p:spPr>
      </p:pic>
      <p:sp>
        <p:nvSpPr>
          <p:cNvPr id="10" name="文本框 9">
            <a:extLst>
              <a:ext uri="{FF2B5EF4-FFF2-40B4-BE49-F238E27FC236}">
                <a16:creationId xmlns:a16="http://schemas.microsoft.com/office/drawing/2014/main" id="{6FCE6D2E-3888-0B2C-264F-183D87B8819B}"/>
              </a:ext>
            </a:extLst>
          </p:cNvPr>
          <p:cNvSpPr txBox="1"/>
          <p:nvPr/>
        </p:nvSpPr>
        <p:spPr>
          <a:xfrm>
            <a:off x="1139825" y="973814"/>
            <a:ext cx="8701828" cy="873572"/>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Legendre polynomials are a set of </a:t>
            </a:r>
            <a:r>
              <a:rPr lang="en-US" altLang="zh-CN" b="1" u="sng" dirty="0">
                <a:latin typeface="Times New Roman" panose="02020603050405020304" pitchFamily="18" charset="0"/>
                <a:cs typeface="Times New Roman" panose="02020603050405020304" pitchFamily="18" charset="0"/>
              </a:rPr>
              <a:t>orthogonal polynomials </a:t>
            </a:r>
            <a:r>
              <a:rPr lang="en-US" altLang="zh-CN" dirty="0">
                <a:latin typeface="Times New Roman" panose="02020603050405020304" pitchFamily="18" charset="0"/>
                <a:cs typeface="Times New Roman" panose="02020603050405020304" pitchFamily="18" charset="0"/>
              </a:rPr>
              <a:t>defined on the interval [−1,1].</a:t>
            </a:r>
          </a:p>
          <a:p>
            <a:pPr>
              <a:lnSpc>
                <a:spcPct val="150000"/>
              </a:lnSpc>
            </a:pPr>
            <a:r>
              <a:rPr lang="en-US" altLang="zh-CN" dirty="0" err="1">
                <a:latin typeface="Times New Roman" panose="02020603050405020304" pitchFamily="18" charset="0"/>
                <a:cs typeface="Times New Roman" panose="02020603050405020304" pitchFamily="18" charset="0"/>
              </a:rPr>
              <a:t>HiPPO</a:t>
            </a:r>
            <a:r>
              <a:rPr lang="en-US" altLang="zh-CN" dirty="0">
                <a:latin typeface="Times New Roman" panose="02020603050405020304" pitchFamily="18" charset="0"/>
                <a:cs typeface="Times New Roman" panose="02020603050405020304" pitchFamily="18" charset="0"/>
              </a:rPr>
              <a:t> mainly uses orthogonal polynomials to compress and represent time series data.</a:t>
            </a:r>
            <a:endParaRPr lang="zh-CN" altLang="en-US"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643609B7-31D9-C25B-90FD-68F61969E556}"/>
              </a:ext>
            </a:extLst>
          </p:cNvPr>
          <p:cNvPicPr>
            <a:picLocks noChangeAspect="1"/>
          </p:cNvPicPr>
          <p:nvPr/>
        </p:nvPicPr>
        <p:blipFill>
          <a:blip r:embed="rId5"/>
          <a:stretch>
            <a:fillRect/>
          </a:stretch>
        </p:blipFill>
        <p:spPr>
          <a:xfrm>
            <a:off x="6851861" y="3418417"/>
            <a:ext cx="4692650" cy="3128434"/>
          </a:xfrm>
          <a:prstGeom prst="rect">
            <a:avLst/>
          </a:prstGeom>
        </p:spPr>
      </p:pic>
      <p:sp>
        <p:nvSpPr>
          <p:cNvPr id="13" name="文本框 12">
            <a:extLst>
              <a:ext uri="{FF2B5EF4-FFF2-40B4-BE49-F238E27FC236}">
                <a16:creationId xmlns:a16="http://schemas.microsoft.com/office/drawing/2014/main" id="{8F90947B-EA5F-8B57-4595-A05AC3B24BEB}"/>
              </a:ext>
            </a:extLst>
          </p:cNvPr>
          <p:cNvSpPr txBox="1"/>
          <p:nvPr/>
        </p:nvSpPr>
        <p:spPr>
          <a:xfrm>
            <a:off x="1073150" y="3534579"/>
            <a:ext cx="6096000" cy="2120068"/>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The Legendre polynomials P_n(x) are defined as follows:</a:t>
            </a:r>
          </a:p>
          <a:p>
            <a:pPr>
              <a:lnSpc>
                <a:spcPct val="150000"/>
              </a:lnSpc>
            </a:pPr>
            <a:r>
              <a:rPr lang="en-US" altLang="zh-CN" dirty="0">
                <a:latin typeface="Times New Roman" panose="02020603050405020304" pitchFamily="18" charset="0"/>
                <a:cs typeface="Times New Roman" panose="02020603050405020304" pitchFamily="18" charset="0"/>
              </a:rPr>
              <a:t>P_0(x) = 1</a:t>
            </a:r>
          </a:p>
          <a:p>
            <a:pPr>
              <a:lnSpc>
                <a:spcPct val="150000"/>
              </a:lnSpc>
            </a:pPr>
            <a:r>
              <a:rPr lang="en-US" altLang="zh-CN" dirty="0">
                <a:latin typeface="Times New Roman" panose="02020603050405020304" pitchFamily="18" charset="0"/>
                <a:cs typeface="Times New Roman" panose="02020603050405020304" pitchFamily="18" charset="0"/>
              </a:rPr>
              <a:t>P_1(x) = x</a:t>
            </a:r>
          </a:p>
          <a:p>
            <a:pPr>
              <a:lnSpc>
                <a:spcPct val="150000"/>
              </a:lnSpc>
            </a:pPr>
            <a:r>
              <a:rPr lang="en-US" altLang="zh-CN" dirty="0">
                <a:latin typeface="Times New Roman" panose="02020603050405020304" pitchFamily="18" charset="0"/>
                <a:cs typeface="Times New Roman" panose="02020603050405020304" pitchFamily="18" charset="0"/>
              </a:rPr>
              <a:t>P_2(x) = 1/2(3x^2 - 1)</a:t>
            </a:r>
          </a:p>
          <a:p>
            <a:pPr>
              <a:lnSpc>
                <a:spcPct val="150000"/>
              </a:lnSpc>
            </a:pP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9322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6C88B17-0D88-15C0-AAC8-088492EB9407}"/>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
        <p:nvSpPr>
          <p:cNvPr id="3" name="矩形 2">
            <a:extLst>
              <a:ext uri="{FF2B5EF4-FFF2-40B4-BE49-F238E27FC236}">
                <a16:creationId xmlns:a16="http://schemas.microsoft.com/office/drawing/2014/main" id="{64429A02-2EFF-6A4D-2B8A-6DBE95AB551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00E0E55B-F879-B6F0-C8D0-4A0BD1AF6320}"/>
              </a:ext>
            </a:extLst>
          </p:cNvPr>
          <p:cNvPicPr>
            <a:picLocks noChangeAspect="1"/>
          </p:cNvPicPr>
          <p:nvPr/>
        </p:nvPicPr>
        <p:blipFill>
          <a:blip r:embed="rId2"/>
          <a:stretch>
            <a:fillRect/>
          </a:stretch>
        </p:blipFill>
        <p:spPr>
          <a:xfrm>
            <a:off x="485347" y="243859"/>
            <a:ext cx="219475" cy="219475"/>
          </a:xfrm>
          <a:prstGeom prst="rect">
            <a:avLst/>
          </a:prstGeom>
        </p:spPr>
      </p:pic>
      <p:pic>
        <p:nvPicPr>
          <p:cNvPr id="5" name="图片 4">
            <a:extLst>
              <a:ext uri="{FF2B5EF4-FFF2-40B4-BE49-F238E27FC236}">
                <a16:creationId xmlns:a16="http://schemas.microsoft.com/office/drawing/2014/main" id="{A89F8324-141C-0BA2-AEA3-168183643B81}"/>
              </a:ext>
            </a:extLst>
          </p:cNvPr>
          <p:cNvPicPr>
            <a:picLocks noChangeAspect="1"/>
          </p:cNvPicPr>
          <p:nvPr/>
        </p:nvPicPr>
        <p:blipFill>
          <a:blip r:embed="rId3"/>
          <a:stretch>
            <a:fillRect/>
          </a:stretch>
        </p:blipFill>
        <p:spPr>
          <a:xfrm>
            <a:off x="11265327" y="-2"/>
            <a:ext cx="926672" cy="926672"/>
          </a:xfrm>
          <a:prstGeom prst="rect">
            <a:avLst/>
          </a:prstGeom>
        </p:spPr>
      </p:pic>
      <p:sp>
        <p:nvSpPr>
          <p:cNvPr id="6" name="文本框 5">
            <a:extLst>
              <a:ext uri="{FF2B5EF4-FFF2-40B4-BE49-F238E27FC236}">
                <a16:creationId xmlns:a16="http://schemas.microsoft.com/office/drawing/2014/main" id="{8BA36035-25B9-296F-6FB4-FBA8D459E94F}"/>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Orthogonal Function</a:t>
            </a:r>
          </a:p>
        </p:txBody>
      </p:sp>
      <p:sp>
        <p:nvSpPr>
          <p:cNvPr id="8" name="文本框 7">
            <a:extLst>
              <a:ext uri="{FF2B5EF4-FFF2-40B4-BE49-F238E27FC236}">
                <a16:creationId xmlns:a16="http://schemas.microsoft.com/office/drawing/2014/main" id="{17624CD3-4F7E-B66B-0D7A-9ABC16C2AF1D}"/>
              </a:ext>
            </a:extLst>
          </p:cNvPr>
          <p:cNvSpPr txBox="1"/>
          <p:nvPr/>
        </p:nvSpPr>
        <p:spPr>
          <a:xfrm>
            <a:off x="1200150" y="844413"/>
            <a:ext cx="6096000" cy="1843069"/>
          </a:xfrm>
          <a:prstGeom prst="rect">
            <a:avLst/>
          </a:prstGeom>
          <a:noFill/>
        </p:spPr>
        <p:txBody>
          <a:bodyPr wrap="square">
            <a:spAutoFit/>
          </a:bodyPr>
          <a:lstStyle/>
          <a:p>
            <a:pPr marL="285750" indent="-285750" algn="just">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In Vector, If A·B = 0,</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then A and B are Orthogonal.</a:t>
            </a:r>
          </a:p>
          <a:p>
            <a:pPr marL="285750" indent="-285750" algn="just">
              <a:buFont typeface="Wingdings" panose="05000000000000000000" pitchFamily="2" charset="2"/>
              <a:buChar char="Ø"/>
            </a:pPr>
            <a:endParaRPr lang="en-US" altLang="zh-CN"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 n-dimensional space, if there is a vector P that is orthogonal to (n-1) of n pairwise orthogonal vectors, P must be linearly related to the remaining one vector.</a:t>
            </a:r>
          </a:p>
        </p:txBody>
      </p:sp>
      <p:pic>
        <p:nvPicPr>
          <p:cNvPr id="9" name="图片 8">
            <a:extLst>
              <a:ext uri="{FF2B5EF4-FFF2-40B4-BE49-F238E27FC236}">
                <a16:creationId xmlns:a16="http://schemas.microsoft.com/office/drawing/2014/main" id="{77652E41-B18C-CFE5-D0F3-75077C84D855}"/>
              </a:ext>
            </a:extLst>
          </p:cNvPr>
          <p:cNvPicPr>
            <a:picLocks noChangeAspect="1"/>
          </p:cNvPicPr>
          <p:nvPr/>
        </p:nvPicPr>
        <p:blipFill>
          <a:blip r:embed="rId4"/>
          <a:stretch>
            <a:fillRect/>
          </a:stretch>
        </p:blipFill>
        <p:spPr>
          <a:xfrm>
            <a:off x="7469399" y="665306"/>
            <a:ext cx="1728787" cy="1913786"/>
          </a:xfrm>
          <a:prstGeom prst="rect">
            <a:avLst/>
          </a:prstGeom>
        </p:spPr>
      </p:pic>
      <p:sp>
        <p:nvSpPr>
          <p:cNvPr id="10" name="文本框 9">
            <a:extLst>
              <a:ext uri="{FF2B5EF4-FFF2-40B4-BE49-F238E27FC236}">
                <a16:creationId xmlns:a16="http://schemas.microsoft.com/office/drawing/2014/main" id="{678F57EA-A8C1-413D-2D14-53EA6701481A}"/>
              </a:ext>
            </a:extLst>
          </p:cNvPr>
          <p:cNvSpPr txBox="1"/>
          <p:nvPr/>
        </p:nvSpPr>
        <p:spPr>
          <a:xfrm>
            <a:off x="595084" y="3255664"/>
            <a:ext cx="7702550"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Function can be seen as the combination of infinite small vectors.</a:t>
            </a:r>
            <a:endParaRPr lang="zh-CN" altLang="en-US"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7C230009-8D64-68CC-03AC-009B4743DBCD}"/>
              </a:ext>
            </a:extLst>
          </p:cNvPr>
          <p:cNvPicPr>
            <a:picLocks noChangeAspect="1"/>
          </p:cNvPicPr>
          <p:nvPr/>
        </p:nvPicPr>
        <p:blipFill>
          <a:blip r:embed="rId5"/>
          <a:stretch>
            <a:fillRect/>
          </a:stretch>
        </p:blipFill>
        <p:spPr>
          <a:xfrm>
            <a:off x="8756650" y="3166999"/>
            <a:ext cx="2698750" cy="1644551"/>
          </a:xfrm>
          <a:prstGeom prst="rect">
            <a:avLst/>
          </a:prstGeom>
        </p:spPr>
      </p:pic>
      <p:sp>
        <p:nvSpPr>
          <p:cNvPr id="13" name="文本框 12">
            <a:extLst>
              <a:ext uri="{FF2B5EF4-FFF2-40B4-BE49-F238E27FC236}">
                <a16:creationId xmlns:a16="http://schemas.microsoft.com/office/drawing/2014/main" id="{71EA4765-C84F-28F8-0122-F061C9081F69}"/>
              </a:ext>
            </a:extLst>
          </p:cNvPr>
          <p:cNvSpPr txBox="1"/>
          <p:nvPr/>
        </p:nvSpPr>
        <p:spPr>
          <a:xfrm>
            <a:off x="800072" y="3733386"/>
            <a:ext cx="7956578" cy="873572"/>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If the real function f(x) is defined on the interval [a, b], and Δx is sufficiently small, we can get vector F.</a:t>
            </a:r>
            <a:endParaRPr lang="zh-CN" altLang="en-US"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774CAEAF-27AC-59B8-9A0E-8535BBDCD538}"/>
              </a:ext>
            </a:extLst>
          </p:cNvPr>
          <p:cNvPicPr>
            <a:picLocks noChangeAspect="1"/>
          </p:cNvPicPr>
          <p:nvPr/>
        </p:nvPicPr>
        <p:blipFill>
          <a:blip r:embed="rId6"/>
          <a:stretch>
            <a:fillRect/>
          </a:stretch>
        </p:blipFill>
        <p:spPr>
          <a:xfrm>
            <a:off x="871451" y="5074128"/>
            <a:ext cx="9067800" cy="219075"/>
          </a:xfrm>
          <a:prstGeom prst="rect">
            <a:avLst/>
          </a:prstGeom>
        </p:spPr>
      </p:pic>
      <p:pic>
        <p:nvPicPr>
          <p:cNvPr id="15" name="图片 14">
            <a:extLst>
              <a:ext uri="{FF2B5EF4-FFF2-40B4-BE49-F238E27FC236}">
                <a16:creationId xmlns:a16="http://schemas.microsoft.com/office/drawing/2014/main" id="{4B2CAB9E-FE24-DF7E-E7E7-32BF3B86B759}"/>
              </a:ext>
            </a:extLst>
          </p:cNvPr>
          <p:cNvPicPr>
            <a:picLocks noChangeAspect="1"/>
          </p:cNvPicPr>
          <p:nvPr/>
        </p:nvPicPr>
        <p:blipFill>
          <a:blip r:embed="rId7"/>
          <a:stretch>
            <a:fillRect/>
          </a:stretch>
        </p:blipFill>
        <p:spPr>
          <a:xfrm>
            <a:off x="704822" y="5704308"/>
            <a:ext cx="9753600" cy="314325"/>
          </a:xfrm>
          <a:prstGeom prst="rect">
            <a:avLst/>
          </a:prstGeom>
        </p:spPr>
      </p:pic>
    </p:spTree>
    <p:extLst>
      <p:ext uri="{BB962C8B-B14F-4D97-AF65-F5344CB8AC3E}">
        <p14:creationId xmlns:p14="http://schemas.microsoft.com/office/powerpoint/2010/main" val="2613261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1610DA-AB6B-EBE3-3208-533457D338AD}"/>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
        <p:nvSpPr>
          <p:cNvPr id="3" name="矩形 2">
            <a:extLst>
              <a:ext uri="{FF2B5EF4-FFF2-40B4-BE49-F238E27FC236}">
                <a16:creationId xmlns:a16="http://schemas.microsoft.com/office/drawing/2014/main" id="{EFE4F895-5648-A84A-947D-8450B80263B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00D98DFE-7F99-E43C-0F26-639139333986}"/>
              </a:ext>
            </a:extLst>
          </p:cNvPr>
          <p:cNvPicPr>
            <a:picLocks noChangeAspect="1"/>
          </p:cNvPicPr>
          <p:nvPr/>
        </p:nvPicPr>
        <p:blipFill>
          <a:blip r:embed="rId2"/>
          <a:stretch>
            <a:fillRect/>
          </a:stretch>
        </p:blipFill>
        <p:spPr>
          <a:xfrm>
            <a:off x="11265327" y="-2"/>
            <a:ext cx="926672" cy="926672"/>
          </a:xfrm>
          <a:prstGeom prst="rect">
            <a:avLst/>
          </a:prstGeom>
        </p:spPr>
      </p:pic>
      <p:sp>
        <p:nvSpPr>
          <p:cNvPr id="6" name="文本框 5">
            <a:extLst>
              <a:ext uri="{FF2B5EF4-FFF2-40B4-BE49-F238E27FC236}">
                <a16:creationId xmlns:a16="http://schemas.microsoft.com/office/drawing/2014/main" id="{A05CA3EA-CDA8-CEA0-B0E7-4C107EDFB03C}"/>
              </a:ext>
            </a:extLst>
          </p:cNvPr>
          <p:cNvSpPr txBox="1"/>
          <p:nvPr/>
        </p:nvSpPr>
        <p:spPr>
          <a:xfrm>
            <a:off x="819150" y="229285"/>
            <a:ext cx="6705600" cy="873572"/>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f(x) can be represented by a linear combination of the M numbers of M-dimensional vectors that are orthogonal to each other.</a:t>
            </a:r>
          </a:p>
        </p:txBody>
      </p:sp>
      <p:pic>
        <p:nvPicPr>
          <p:cNvPr id="8" name="图片 7">
            <a:extLst>
              <a:ext uri="{FF2B5EF4-FFF2-40B4-BE49-F238E27FC236}">
                <a16:creationId xmlns:a16="http://schemas.microsoft.com/office/drawing/2014/main" id="{1574199A-C640-5618-F247-7D0561685FF6}"/>
              </a:ext>
            </a:extLst>
          </p:cNvPr>
          <p:cNvPicPr>
            <a:picLocks noChangeAspect="1"/>
          </p:cNvPicPr>
          <p:nvPr/>
        </p:nvPicPr>
        <p:blipFill>
          <a:blip r:embed="rId3"/>
          <a:stretch>
            <a:fillRect/>
          </a:stretch>
        </p:blipFill>
        <p:spPr>
          <a:xfrm>
            <a:off x="895185" y="1314386"/>
            <a:ext cx="6426530" cy="2476627"/>
          </a:xfrm>
          <a:prstGeom prst="rect">
            <a:avLst/>
          </a:prstGeom>
        </p:spPr>
      </p:pic>
      <p:pic>
        <p:nvPicPr>
          <p:cNvPr id="10" name="图片 9">
            <a:extLst>
              <a:ext uri="{FF2B5EF4-FFF2-40B4-BE49-F238E27FC236}">
                <a16:creationId xmlns:a16="http://schemas.microsoft.com/office/drawing/2014/main" id="{B3DD424A-DC13-FB4E-713C-804CE326D86E}"/>
              </a:ext>
            </a:extLst>
          </p:cNvPr>
          <p:cNvPicPr>
            <a:picLocks noChangeAspect="1"/>
          </p:cNvPicPr>
          <p:nvPr/>
        </p:nvPicPr>
        <p:blipFill>
          <a:blip r:embed="rId4"/>
          <a:stretch>
            <a:fillRect/>
          </a:stretch>
        </p:blipFill>
        <p:spPr>
          <a:xfrm>
            <a:off x="939637" y="4641817"/>
            <a:ext cx="6337626" cy="1270065"/>
          </a:xfrm>
          <a:prstGeom prst="rect">
            <a:avLst/>
          </a:prstGeom>
        </p:spPr>
      </p:pic>
      <p:sp>
        <p:nvSpPr>
          <p:cNvPr id="16" name="文本框 15">
            <a:extLst>
              <a:ext uri="{FF2B5EF4-FFF2-40B4-BE49-F238E27FC236}">
                <a16:creationId xmlns:a16="http://schemas.microsoft.com/office/drawing/2014/main" id="{82F707D0-4AAC-4F82-D0C1-0549389720DC}"/>
              </a:ext>
            </a:extLst>
          </p:cNvPr>
          <p:cNvSpPr txBox="1"/>
          <p:nvPr/>
        </p:nvSpPr>
        <p:spPr>
          <a:xfrm>
            <a:off x="939637" y="4161397"/>
            <a:ext cx="86169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Because they are orthogonal to each other, we can pick two from them, let m!=n</a:t>
            </a:r>
            <a:endParaRPr lang="zh-CN" altLang="en-US" dirty="0"/>
          </a:p>
        </p:txBody>
      </p:sp>
    </p:spTree>
    <p:extLst>
      <p:ext uri="{BB962C8B-B14F-4D97-AF65-F5344CB8AC3E}">
        <p14:creationId xmlns:p14="http://schemas.microsoft.com/office/powerpoint/2010/main" val="1848653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25A343E-B406-7835-DB7C-42B64F0C75F2}"/>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3" name="图片 2">
            <a:extLst>
              <a:ext uri="{FF2B5EF4-FFF2-40B4-BE49-F238E27FC236}">
                <a16:creationId xmlns:a16="http://schemas.microsoft.com/office/drawing/2014/main" id="{F986DFE1-5249-04EA-E84E-251CC5E464B4}"/>
              </a:ext>
            </a:extLst>
          </p:cNvPr>
          <p:cNvPicPr>
            <a:picLocks noChangeAspect="1"/>
          </p:cNvPicPr>
          <p:nvPr/>
        </p:nvPicPr>
        <p:blipFill>
          <a:blip r:embed="rId2"/>
          <a:stretch>
            <a:fillRect/>
          </a:stretch>
        </p:blipFill>
        <p:spPr>
          <a:xfrm>
            <a:off x="1129775" y="1261075"/>
            <a:ext cx="6966038" cy="885225"/>
          </a:xfrm>
          <a:prstGeom prst="rect">
            <a:avLst/>
          </a:prstGeom>
        </p:spPr>
      </p:pic>
      <p:sp>
        <p:nvSpPr>
          <p:cNvPr id="4" name="矩形 3">
            <a:extLst>
              <a:ext uri="{FF2B5EF4-FFF2-40B4-BE49-F238E27FC236}">
                <a16:creationId xmlns:a16="http://schemas.microsoft.com/office/drawing/2014/main" id="{3774D8D2-0D0D-3EF3-E2FE-0C02998C126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54204EB9-E914-F5BF-137F-8F905E171129}"/>
              </a:ext>
            </a:extLst>
          </p:cNvPr>
          <p:cNvPicPr>
            <a:picLocks noChangeAspect="1"/>
          </p:cNvPicPr>
          <p:nvPr/>
        </p:nvPicPr>
        <p:blipFill>
          <a:blip r:embed="rId3"/>
          <a:stretch>
            <a:fillRect/>
          </a:stretch>
        </p:blipFill>
        <p:spPr>
          <a:xfrm>
            <a:off x="11265327" y="-2"/>
            <a:ext cx="926672" cy="926672"/>
          </a:xfrm>
          <a:prstGeom prst="rect">
            <a:avLst/>
          </a:prstGeom>
        </p:spPr>
      </p:pic>
      <p:pic>
        <p:nvPicPr>
          <p:cNvPr id="7" name="图片 6">
            <a:extLst>
              <a:ext uri="{FF2B5EF4-FFF2-40B4-BE49-F238E27FC236}">
                <a16:creationId xmlns:a16="http://schemas.microsoft.com/office/drawing/2014/main" id="{1CDEA47F-9C3E-3ECD-D4AF-0EA1C825BAFE}"/>
              </a:ext>
            </a:extLst>
          </p:cNvPr>
          <p:cNvPicPr>
            <a:picLocks noChangeAspect="1"/>
          </p:cNvPicPr>
          <p:nvPr/>
        </p:nvPicPr>
        <p:blipFill>
          <a:blip r:embed="rId4"/>
          <a:stretch>
            <a:fillRect/>
          </a:stretch>
        </p:blipFill>
        <p:spPr>
          <a:xfrm>
            <a:off x="1155156" y="2962263"/>
            <a:ext cx="3260420" cy="587387"/>
          </a:xfrm>
          <a:prstGeom prst="rect">
            <a:avLst/>
          </a:prstGeom>
        </p:spPr>
      </p:pic>
      <p:sp>
        <p:nvSpPr>
          <p:cNvPr id="8" name="文本框 7">
            <a:extLst>
              <a:ext uri="{FF2B5EF4-FFF2-40B4-BE49-F238E27FC236}">
                <a16:creationId xmlns:a16="http://schemas.microsoft.com/office/drawing/2014/main" id="{BD8EDA81-C3CF-E0C0-3704-D359BEC5CE20}"/>
              </a:ext>
            </a:extLst>
          </p:cNvPr>
          <p:cNvSpPr txBox="1"/>
          <p:nvPr/>
        </p:nvSpPr>
        <p:spPr>
          <a:xfrm>
            <a:off x="1129775" y="667362"/>
            <a:ext cx="6096000" cy="458074"/>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Multiply both sides of the equation by </a:t>
            </a:r>
            <a:r>
              <a:rPr lang="el-GR" altLang="zh-CN" dirty="0">
                <a:latin typeface="Times New Roman" panose="02020603050405020304" pitchFamily="18" charset="0"/>
                <a:cs typeface="Times New Roman" panose="02020603050405020304" pitchFamily="18" charset="0"/>
              </a:rPr>
              <a:t>Δ</a:t>
            </a:r>
            <a:r>
              <a:rPr lang="en-US" altLang="zh-CN" dirty="0">
                <a:latin typeface="Times New Roman" panose="02020603050405020304" pitchFamily="18" charset="0"/>
                <a:cs typeface="Times New Roman" panose="02020603050405020304" pitchFamily="18" charset="0"/>
              </a:rPr>
              <a:t>x</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3C6A26F6-A7CD-2B4B-8536-2F599F23AAB2}"/>
              </a:ext>
            </a:extLst>
          </p:cNvPr>
          <p:cNvSpPr txBox="1"/>
          <p:nvPr/>
        </p:nvSpPr>
        <p:spPr>
          <a:xfrm>
            <a:off x="1155156" y="2450584"/>
            <a:ext cx="6096000" cy="458074"/>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Integral all of them</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7476B9F-18CD-AFEC-5D4C-F3A1B8A4D886}"/>
              </a:ext>
            </a:extLst>
          </p:cNvPr>
          <p:cNvSpPr txBox="1"/>
          <p:nvPr/>
        </p:nvSpPr>
        <p:spPr>
          <a:xfrm>
            <a:off x="1155156" y="4863584"/>
            <a:ext cx="6096000" cy="369332"/>
          </a:xfrm>
          <a:prstGeom prst="rect">
            <a:avLst/>
          </a:prstGeom>
          <a:noFill/>
        </p:spPr>
        <p:txBody>
          <a:bodyPr wrap="square">
            <a:spAutoFit/>
          </a:bodyPr>
          <a:lstStyle/>
          <a:p>
            <a:r>
              <a:rPr lang="en-US" altLang="zh-CN" b="1" dirty="0"/>
              <a:t>Next, we will talk about why it is easy to get the coefficient. </a:t>
            </a:r>
          </a:p>
        </p:txBody>
      </p:sp>
    </p:spTree>
    <p:extLst>
      <p:ext uri="{BB962C8B-B14F-4D97-AF65-F5344CB8AC3E}">
        <p14:creationId xmlns:p14="http://schemas.microsoft.com/office/powerpoint/2010/main" val="692453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892624D-0BFD-2864-E404-010DA8C9143C}"/>
              </a:ext>
            </a:extLst>
          </p:cNvPr>
          <p:cNvSpPr>
            <a:spLocks noGrp="1"/>
          </p:cNvSpPr>
          <p:nvPr>
            <p:ph type="sldNum" sz="quarter" idx="12"/>
          </p:nvPr>
        </p:nvSpPr>
        <p:spPr>
          <a:xfrm>
            <a:off x="8718511" y="6370664"/>
            <a:ext cx="2743200" cy="365125"/>
          </a:xfrm>
        </p:spPr>
        <p:txBody>
          <a:bodyPr/>
          <a:lstStyle/>
          <a:p>
            <a:fld id="{565CE74E-AB26-4998-AD42-012C4C1AD076}" type="slidenum">
              <a:rPr lang="zh-CN" altLang="en-US" smtClean="0"/>
              <a:t>4</a:t>
            </a:fld>
            <a:endParaRPr lang="zh-CN" altLang="en-US"/>
          </a:p>
        </p:txBody>
      </p:sp>
      <p:sp>
        <p:nvSpPr>
          <p:cNvPr id="3" name="矩形 2">
            <a:extLst>
              <a:ext uri="{FF2B5EF4-FFF2-40B4-BE49-F238E27FC236}">
                <a16:creationId xmlns:a16="http://schemas.microsoft.com/office/drawing/2014/main" id="{F916B878-7997-C683-E0CB-69500FC8394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5DC8C3C8-62DA-18E1-70DE-AFA2E17A8773}"/>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7D713943-D960-333A-D961-F497DF8A0D82}"/>
              </a:ext>
            </a:extLst>
          </p:cNvPr>
          <p:cNvSpPr txBox="1"/>
          <p:nvPr/>
        </p:nvSpPr>
        <p:spPr>
          <a:xfrm>
            <a:off x="969617" y="153541"/>
            <a:ext cx="514847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Some Jokes</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354C83FE-ED83-2AAC-05E9-5EC6A46DB93F}"/>
              </a:ext>
            </a:extLst>
          </p:cNvPr>
          <p:cNvPicPr>
            <a:picLocks noChangeAspect="1"/>
          </p:cNvPicPr>
          <p:nvPr/>
        </p:nvPicPr>
        <p:blipFill>
          <a:blip r:embed="rId3"/>
          <a:stretch>
            <a:fillRect/>
          </a:stretch>
        </p:blipFill>
        <p:spPr>
          <a:xfrm>
            <a:off x="11265327" y="-2"/>
            <a:ext cx="926672" cy="926672"/>
          </a:xfrm>
          <a:prstGeom prst="rect">
            <a:avLst/>
          </a:prstGeom>
        </p:spPr>
      </p:pic>
      <p:pic>
        <p:nvPicPr>
          <p:cNvPr id="7" name="图片 6">
            <a:extLst>
              <a:ext uri="{FF2B5EF4-FFF2-40B4-BE49-F238E27FC236}">
                <a16:creationId xmlns:a16="http://schemas.microsoft.com/office/drawing/2014/main" id="{AB1122E7-E59C-3424-EBE0-04101CC2FB82}"/>
              </a:ext>
            </a:extLst>
          </p:cNvPr>
          <p:cNvPicPr>
            <a:picLocks noChangeAspect="1"/>
          </p:cNvPicPr>
          <p:nvPr/>
        </p:nvPicPr>
        <p:blipFill>
          <a:blip r:embed="rId4"/>
          <a:stretch>
            <a:fillRect/>
          </a:stretch>
        </p:blipFill>
        <p:spPr>
          <a:xfrm>
            <a:off x="2985906" y="504018"/>
            <a:ext cx="4041402" cy="6326967"/>
          </a:xfrm>
          <a:prstGeom prst="rect">
            <a:avLst/>
          </a:prstGeom>
        </p:spPr>
      </p:pic>
      <p:pic>
        <p:nvPicPr>
          <p:cNvPr id="8" name="图片 7">
            <a:extLst>
              <a:ext uri="{FF2B5EF4-FFF2-40B4-BE49-F238E27FC236}">
                <a16:creationId xmlns:a16="http://schemas.microsoft.com/office/drawing/2014/main" id="{B7FCD331-A2BC-E770-7AEC-92815F42652E}"/>
              </a:ext>
            </a:extLst>
          </p:cNvPr>
          <p:cNvPicPr>
            <a:picLocks noChangeAspect="1"/>
          </p:cNvPicPr>
          <p:nvPr/>
        </p:nvPicPr>
        <p:blipFill>
          <a:blip r:embed="rId5"/>
          <a:stretch>
            <a:fillRect/>
          </a:stretch>
        </p:blipFill>
        <p:spPr>
          <a:xfrm>
            <a:off x="7180981" y="504018"/>
            <a:ext cx="4041402" cy="6353982"/>
          </a:xfrm>
          <a:prstGeom prst="rect">
            <a:avLst/>
          </a:prstGeom>
        </p:spPr>
      </p:pic>
      <p:sp>
        <p:nvSpPr>
          <p:cNvPr id="13" name="文本框 12">
            <a:extLst>
              <a:ext uri="{FF2B5EF4-FFF2-40B4-BE49-F238E27FC236}">
                <a16:creationId xmlns:a16="http://schemas.microsoft.com/office/drawing/2014/main" id="{83B3CA9F-5E7E-A2FB-5C4D-98F3D42BE6C9}"/>
              </a:ext>
            </a:extLst>
          </p:cNvPr>
          <p:cNvSpPr txBox="1"/>
          <p:nvPr/>
        </p:nvSpPr>
        <p:spPr>
          <a:xfrm>
            <a:off x="399691" y="1021834"/>
            <a:ext cx="2321420" cy="1289071"/>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However, Mamba is rejected by ICLR 2024.</a:t>
            </a:r>
          </a:p>
          <a:p>
            <a:pPr algn="just">
              <a:lnSpc>
                <a:spcPct val="150000"/>
              </a:lnSpc>
            </a:pPr>
            <a:r>
              <a:rPr lang="en-US" altLang="zh-CN" dirty="0">
                <a:latin typeface="Times New Roman" panose="02020603050405020304" pitchFamily="18" charset="0"/>
                <a:cs typeface="Times New Roman" panose="02020603050405020304" pitchFamily="18" charset="0"/>
              </a:rPr>
              <a:t>Rate is 8/8/6/3.</a:t>
            </a:r>
          </a:p>
        </p:txBody>
      </p:sp>
    </p:spTree>
    <p:extLst>
      <p:ext uri="{BB962C8B-B14F-4D97-AF65-F5344CB8AC3E}">
        <p14:creationId xmlns:p14="http://schemas.microsoft.com/office/powerpoint/2010/main" val="7124868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3C23CF4-EB12-4D5B-57D1-6A23AA116B3E}"/>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sp>
        <p:nvSpPr>
          <p:cNvPr id="3" name="矩形 2">
            <a:extLst>
              <a:ext uri="{FF2B5EF4-FFF2-40B4-BE49-F238E27FC236}">
                <a16:creationId xmlns:a16="http://schemas.microsoft.com/office/drawing/2014/main" id="{94B7020D-EA20-50B4-9224-022AD494154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4B4DEE44-EF58-E5BD-5F6D-CF8E98D6FF1C}"/>
              </a:ext>
            </a:extLst>
          </p:cNvPr>
          <p:cNvPicPr>
            <a:picLocks noChangeAspect="1"/>
          </p:cNvPicPr>
          <p:nvPr/>
        </p:nvPicPr>
        <p:blipFill>
          <a:blip r:embed="rId2"/>
          <a:stretch>
            <a:fillRect/>
          </a:stretch>
        </p:blipFill>
        <p:spPr>
          <a:xfrm>
            <a:off x="11265327" y="-2"/>
            <a:ext cx="926672" cy="926672"/>
          </a:xfrm>
          <a:prstGeom prst="rect">
            <a:avLst/>
          </a:prstGeom>
        </p:spPr>
      </p:pic>
      <p:sp>
        <p:nvSpPr>
          <p:cNvPr id="6" name="文本框 5">
            <a:extLst>
              <a:ext uri="{FF2B5EF4-FFF2-40B4-BE49-F238E27FC236}">
                <a16:creationId xmlns:a16="http://schemas.microsoft.com/office/drawing/2014/main" id="{008F95F9-CBD8-5D22-6C83-7D64C8B52A71}"/>
              </a:ext>
            </a:extLst>
          </p:cNvPr>
          <p:cNvSpPr txBox="1"/>
          <p:nvPr/>
        </p:nvSpPr>
        <p:spPr>
          <a:xfrm>
            <a:off x="800100" y="601449"/>
            <a:ext cx="6775450" cy="873572"/>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f(x) should be equal to the linear combination of M (infinity) number of M-dimensional orthogonal function sets.</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9BB054AB-A017-D5B4-BC3C-0B4E2BA602DF}"/>
              </a:ext>
            </a:extLst>
          </p:cNvPr>
          <p:cNvPicPr>
            <a:picLocks noChangeAspect="1"/>
          </p:cNvPicPr>
          <p:nvPr/>
        </p:nvPicPr>
        <p:blipFill>
          <a:blip r:embed="rId3"/>
          <a:stretch>
            <a:fillRect/>
          </a:stretch>
        </p:blipFill>
        <p:spPr>
          <a:xfrm>
            <a:off x="910584" y="1797753"/>
            <a:ext cx="6256032" cy="638187"/>
          </a:xfrm>
          <a:prstGeom prst="rect">
            <a:avLst/>
          </a:prstGeom>
        </p:spPr>
      </p:pic>
      <p:pic>
        <p:nvPicPr>
          <p:cNvPr id="16" name="图片 15">
            <a:extLst>
              <a:ext uri="{FF2B5EF4-FFF2-40B4-BE49-F238E27FC236}">
                <a16:creationId xmlns:a16="http://schemas.microsoft.com/office/drawing/2014/main" id="{B406E936-C7FF-1EF2-EF24-C4519C52017A}"/>
              </a:ext>
            </a:extLst>
          </p:cNvPr>
          <p:cNvPicPr>
            <a:picLocks noChangeAspect="1"/>
          </p:cNvPicPr>
          <p:nvPr/>
        </p:nvPicPr>
        <p:blipFill>
          <a:blip r:embed="rId4"/>
          <a:stretch>
            <a:fillRect/>
          </a:stretch>
        </p:blipFill>
        <p:spPr>
          <a:xfrm>
            <a:off x="964559" y="3587709"/>
            <a:ext cx="7143575" cy="2203491"/>
          </a:xfrm>
          <a:prstGeom prst="rect">
            <a:avLst/>
          </a:prstGeom>
        </p:spPr>
      </p:pic>
      <p:sp>
        <p:nvSpPr>
          <p:cNvPr id="18" name="文本框 17">
            <a:extLst>
              <a:ext uri="{FF2B5EF4-FFF2-40B4-BE49-F238E27FC236}">
                <a16:creationId xmlns:a16="http://schemas.microsoft.com/office/drawing/2014/main" id="{376A939E-567C-6DAF-ECB3-79BF674EA0F3}"/>
              </a:ext>
            </a:extLst>
          </p:cNvPr>
          <p:cNvSpPr txBox="1"/>
          <p:nvPr/>
        </p:nvSpPr>
        <p:spPr>
          <a:xfrm>
            <a:off x="910584" y="3059667"/>
            <a:ext cx="6096000" cy="458074"/>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Multiply both sides of the equation by </a:t>
            </a:r>
            <a:r>
              <a:rPr lang="en-US" altLang="zh-CN" dirty="0" err="1">
                <a:latin typeface="Times New Roman" panose="02020603050405020304" pitchFamily="18" charset="0"/>
                <a:cs typeface="Times New Roman" panose="02020603050405020304" pitchFamily="18" charset="0"/>
              </a:rPr>
              <a:t>g_n</a:t>
            </a:r>
            <a:r>
              <a:rPr lang="en-US" altLang="zh-CN" dirty="0">
                <a:latin typeface="Times New Roman" panose="02020603050405020304" pitchFamily="18" charset="0"/>
                <a:cs typeface="Times New Roman" panose="02020603050405020304" pitchFamily="18" charset="0"/>
              </a:rPr>
              <a:t>(x)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1325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3941C8B-60AC-351C-7F53-C3FDF2381C4D}"/>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pic>
        <p:nvPicPr>
          <p:cNvPr id="3" name="图片 2">
            <a:extLst>
              <a:ext uri="{FF2B5EF4-FFF2-40B4-BE49-F238E27FC236}">
                <a16:creationId xmlns:a16="http://schemas.microsoft.com/office/drawing/2014/main" id="{1FDF8F5D-4A3B-E110-24C1-9EF04C7F9B63}"/>
              </a:ext>
            </a:extLst>
          </p:cNvPr>
          <p:cNvPicPr>
            <a:picLocks noChangeAspect="1"/>
          </p:cNvPicPr>
          <p:nvPr/>
        </p:nvPicPr>
        <p:blipFill>
          <a:blip r:embed="rId2"/>
          <a:stretch>
            <a:fillRect/>
          </a:stretch>
        </p:blipFill>
        <p:spPr>
          <a:xfrm>
            <a:off x="1992113" y="2859544"/>
            <a:ext cx="6485768" cy="3202707"/>
          </a:xfrm>
          <a:prstGeom prst="rect">
            <a:avLst/>
          </a:prstGeom>
        </p:spPr>
      </p:pic>
      <p:sp>
        <p:nvSpPr>
          <p:cNvPr id="5" name="文本框 4">
            <a:extLst>
              <a:ext uri="{FF2B5EF4-FFF2-40B4-BE49-F238E27FC236}">
                <a16:creationId xmlns:a16="http://schemas.microsoft.com/office/drawing/2014/main" id="{C064C469-DED1-5B17-9970-FABA2EB47F05}"/>
              </a:ext>
            </a:extLst>
          </p:cNvPr>
          <p:cNvSpPr txBox="1"/>
          <p:nvPr/>
        </p:nvSpPr>
        <p:spPr>
          <a:xfrm>
            <a:off x="1521477" y="710042"/>
            <a:ext cx="7937416" cy="1704569"/>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The red line represents the curve we are approximating, while the black bars represent the values of our hidden state. Each is a coefficient for one element of the Legendre series shown as blue functions. The intuition is that the </a:t>
            </a:r>
            <a:r>
              <a:rPr lang="en-US" altLang="zh-CN" dirty="0" err="1">
                <a:latin typeface="Times New Roman" panose="02020603050405020304" pitchFamily="18" charset="0"/>
                <a:cs typeface="Times New Roman" panose="02020603050405020304" pitchFamily="18" charset="0"/>
              </a:rPr>
              <a:t>HiPPO</a:t>
            </a:r>
            <a:r>
              <a:rPr lang="en-US" altLang="zh-CN" dirty="0">
                <a:latin typeface="Times New Roman" panose="02020603050405020304" pitchFamily="18" charset="0"/>
                <a:cs typeface="Times New Roman" panose="02020603050405020304" pitchFamily="18" charset="0"/>
              </a:rPr>
              <a:t> matrix updates these coefficients at each step.</a:t>
            </a:r>
            <a:endParaRPr lang="zh-CN" altLang="en-US"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85E56418-CFA0-5EFA-CA62-49BA514AFEB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15A68FA7-E878-543B-7264-E27BE1942222}"/>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3063474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03F21FE-98E7-062C-E793-6061DDAC937C}"/>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
        <p:nvSpPr>
          <p:cNvPr id="3" name="矩形 2">
            <a:extLst>
              <a:ext uri="{FF2B5EF4-FFF2-40B4-BE49-F238E27FC236}">
                <a16:creationId xmlns:a16="http://schemas.microsoft.com/office/drawing/2014/main" id="{459BABD4-B792-9359-F15E-C3F909A53E0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EF5AD144-9594-F1C9-D60D-F79D6768C2B5}"/>
              </a:ext>
            </a:extLst>
          </p:cNvPr>
          <p:cNvPicPr>
            <a:picLocks noChangeAspect="1"/>
          </p:cNvPicPr>
          <p:nvPr/>
        </p:nvPicPr>
        <p:blipFill>
          <a:blip r:embed="rId2"/>
          <a:stretch>
            <a:fillRect/>
          </a:stretch>
        </p:blipFill>
        <p:spPr>
          <a:xfrm>
            <a:off x="485347" y="243859"/>
            <a:ext cx="219475" cy="219475"/>
          </a:xfrm>
          <a:prstGeom prst="rect">
            <a:avLst/>
          </a:prstGeom>
        </p:spPr>
      </p:pic>
      <p:pic>
        <p:nvPicPr>
          <p:cNvPr id="8" name="图片 7">
            <a:extLst>
              <a:ext uri="{FF2B5EF4-FFF2-40B4-BE49-F238E27FC236}">
                <a16:creationId xmlns:a16="http://schemas.microsoft.com/office/drawing/2014/main" id="{5028E0D0-D193-F2A6-6D93-C32F297DE277}"/>
              </a:ext>
            </a:extLst>
          </p:cNvPr>
          <p:cNvPicPr>
            <a:picLocks noChangeAspect="1"/>
          </p:cNvPicPr>
          <p:nvPr/>
        </p:nvPicPr>
        <p:blipFill>
          <a:blip r:embed="rId3"/>
          <a:stretch>
            <a:fillRect/>
          </a:stretch>
        </p:blipFill>
        <p:spPr>
          <a:xfrm>
            <a:off x="11265327" y="-2"/>
            <a:ext cx="926672" cy="926672"/>
          </a:xfrm>
          <a:prstGeom prst="rect">
            <a:avLst/>
          </a:prstGeom>
        </p:spPr>
      </p:pic>
      <p:sp>
        <p:nvSpPr>
          <p:cNvPr id="12" name="文本框 11">
            <a:extLst>
              <a:ext uri="{FF2B5EF4-FFF2-40B4-BE49-F238E27FC236}">
                <a16:creationId xmlns:a16="http://schemas.microsoft.com/office/drawing/2014/main" id="{04C81FE0-9EEA-7C6B-63E1-2F4269D5E828}"/>
              </a:ext>
            </a:extLst>
          </p:cNvPr>
          <p:cNvSpPr txBox="1"/>
          <p:nvPr/>
        </p:nvSpPr>
        <p:spPr>
          <a:xfrm>
            <a:off x="965200" y="983734"/>
            <a:ext cx="6096000" cy="369332"/>
          </a:xfrm>
          <a:prstGeom prst="rect">
            <a:avLst/>
          </a:prstGeom>
          <a:noFill/>
        </p:spPr>
        <p:txBody>
          <a:bodyPr wrap="square">
            <a:spAutoFit/>
          </a:bodyPr>
          <a:lstStyle/>
          <a:p>
            <a:r>
              <a:rPr lang="en-US" altLang="zh-CN" dirty="0"/>
              <a:t>1. Constructing Projections</a:t>
            </a:r>
            <a:endParaRPr lang="zh-CN" altLang="en-US" dirty="0"/>
          </a:p>
        </p:txBody>
      </p:sp>
      <p:pic>
        <p:nvPicPr>
          <p:cNvPr id="14" name="图片 13">
            <a:extLst>
              <a:ext uri="{FF2B5EF4-FFF2-40B4-BE49-F238E27FC236}">
                <a16:creationId xmlns:a16="http://schemas.microsoft.com/office/drawing/2014/main" id="{1C2800CB-F974-91EC-9044-E768781B22C6}"/>
              </a:ext>
            </a:extLst>
          </p:cNvPr>
          <p:cNvPicPr>
            <a:picLocks noChangeAspect="1"/>
          </p:cNvPicPr>
          <p:nvPr/>
        </p:nvPicPr>
        <p:blipFill>
          <a:blip r:embed="rId4"/>
          <a:stretch>
            <a:fillRect/>
          </a:stretch>
        </p:blipFill>
        <p:spPr>
          <a:xfrm>
            <a:off x="1809697" y="1503748"/>
            <a:ext cx="2565897" cy="1048951"/>
          </a:xfrm>
          <a:prstGeom prst="rect">
            <a:avLst/>
          </a:prstGeom>
        </p:spPr>
      </p:pic>
      <p:sp>
        <p:nvSpPr>
          <p:cNvPr id="16" name="文本框 15">
            <a:extLst>
              <a:ext uri="{FF2B5EF4-FFF2-40B4-BE49-F238E27FC236}">
                <a16:creationId xmlns:a16="http://schemas.microsoft.com/office/drawing/2014/main" id="{94847077-0F1E-6CDC-9FF5-E38D0DDA33F4}"/>
              </a:ext>
            </a:extLst>
          </p:cNvPr>
          <p:cNvSpPr txBox="1"/>
          <p:nvPr/>
        </p:nvSpPr>
        <p:spPr>
          <a:xfrm>
            <a:off x="1086294" y="3059668"/>
            <a:ext cx="6096000" cy="369332"/>
          </a:xfrm>
          <a:prstGeom prst="rect">
            <a:avLst/>
          </a:prstGeom>
          <a:noFill/>
        </p:spPr>
        <p:txBody>
          <a:bodyPr wrap="square">
            <a:spAutoFit/>
          </a:bodyPr>
          <a:lstStyle/>
          <a:p>
            <a:r>
              <a:rPr lang="en-US" altLang="zh-CN" dirty="0"/>
              <a:t>2. Coefficient Calculation</a:t>
            </a:r>
            <a:endParaRPr lang="zh-CN" altLang="en-US" dirty="0"/>
          </a:p>
        </p:txBody>
      </p:sp>
      <p:pic>
        <p:nvPicPr>
          <p:cNvPr id="20" name="图片 19">
            <a:extLst>
              <a:ext uri="{FF2B5EF4-FFF2-40B4-BE49-F238E27FC236}">
                <a16:creationId xmlns:a16="http://schemas.microsoft.com/office/drawing/2014/main" id="{2986FCEC-1C13-62B9-17FD-D2DFBA3C373D}"/>
              </a:ext>
            </a:extLst>
          </p:cNvPr>
          <p:cNvPicPr>
            <a:picLocks noChangeAspect="1"/>
          </p:cNvPicPr>
          <p:nvPr/>
        </p:nvPicPr>
        <p:blipFill>
          <a:blip r:embed="rId5"/>
          <a:stretch>
            <a:fillRect/>
          </a:stretch>
        </p:blipFill>
        <p:spPr>
          <a:xfrm>
            <a:off x="1030833" y="3693463"/>
            <a:ext cx="7154317" cy="919702"/>
          </a:xfrm>
          <a:prstGeom prst="rect">
            <a:avLst/>
          </a:prstGeom>
        </p:spPr>
      </p:pic>
      <p:pic>
        <p:nvPicPr>
          <p:cNvPr id="21" name="图片 20">
            <a:extLst>
              <a:ext uri="{FF2B5EF4-FFF2-40B4-BE49-F238E27FC236}">
                <a16:creationId xmlns:a16="http://schemas.microsoft.com/office/drawing/2014/main" id="{99590E7F-096C-B311-7AC0-BB00A05578B7}"/>
              </a:ext>
            </a:extLst>
          </p:cNvPr>
          <p:cNvPicPr>
            <a:picLocks noChangeAspect="1"/>
          </p:cNvPicPr>
          <p:nvPr/>
        </p:nvPicPr>
        <p:blipFill>
          <a:blip r:embed="rId6"/>
          <a:stretch>
            <a:fillRect/>
          </a:stretch>
        </p:blipFill>
        <p:spPr>
          <a:xfrm>
            <a:off x="6517214" y="3859083"/>
            <a:ext cx="1462622" cy="433828"/>
          </a:xfrm>
          <a:prstGeom prst="rect">
            <a:avLst/>
          </a:prstGeom>
        </p:spPr>
      </p:pic>
      <p:sp>
        <p:nvSpPr>
          <p:cNvPr id="22" name="文本框 21">
            <a:extLst>
              <a:ext uri="{FF2B5EF4-FFF2-40B4-BE49-F238E27FC236}">
                <a16:creationId xmlns:a16="http://schemas.microsoft.com/office/drawing/2014/main" id="{09F0794E-43DE-913F-D48A-3274AB77B7CD}"/>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Summary</a:t>
            </a:r>
          </a:p>
        </p:txBody>
      </p:sp>
    </p:spTree>
    <p:extLst>
      <p:ext uri="{BB962C8B-B14F-4D97-AF65-F5344CB8AC3E}">
        <p14:creationId xmlns:p14="http://schemas.microsoft.com/office/powerpoint/2010/main" val="3582944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70D2EF2-6FCB-D0C4-B282-2932DE1B64DD}"/>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pic>
        <p:nvPicPr>
          <p:cNvPr id="3" name="图片 2">
            <a:extLst>
              <a:ext uri="{FF2B5EF4-FFF2-40B4-BE49-F238E27FC236}">
                <a16:creationId xmlns:a16="http://schemas.microsoft.com/office/drawing/2014/main" id="{14B95F91-535E-C171-B9CF-183E518AE814}"/>
              </a:ext>
            </a:extLst>
          </p:cNvPr>
          <p:cNvPicPr>
            <a:picLocks noChangeAspect="1"/>
          </p:cNvPicPr>
          <p:nvPr/>
        </p:nvPicPr>
        <p:blipFill>
          <a:blip r:embed="rId2"/>
          <a:stretch>
            <a:fillRect/>
          </a:stretch>
        </p:blipFill>
        <p:spPr>
          <a:xfrm>
            <a:off x="485347" y="243859"/>
            <a:ext cx="219475" cy="219475"/>
          </a:xfrm>
          <a:prstGeom prst="rect">
            <a:avLst/>
          </a:prstGeom>
        </p:spPr>
      </p:pic>
      <p:sp>
        <p:nvSpPr>
          <p:cNvPr id="4" name="矩形 3">
            <a:extLst>
              <a:ext uri="{FF2B5EF4-FFF2-40B4-BE49-F238E27FC236}">
                <a16:creationId xmlns:a16="http://schemas.microsoft.com/office/drawing/2014/main" id="{C6355289-43F9-75CE-D3CD-7F217D31517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5" name="文本框 4">
            <a:extLst>
              <a:ext uri="{FF2B5EF4-FFF2-40B4-BE49-F238E27FC236}">
                <a16:creationId xmlns:a16="http://schemas.microsoft.com/office/drawing/2014/main" id="{5154C5B6-4F89-8A09-A30A-884DEA3545A8}"/>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Back to </a:t>
            </a:r>
            <a:r>
              <a:rPr lang="en-US" altLang="zh-CN" sz="2000" b="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HiPPO</a:t>
            </a: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Matrix</a:t>
            </a:r>
          </a:p>
        </p:txBody>
      </p:sp>
      <p:pic>
        <p:nvPicPr>
          <p:cNvPr id="11" name="图片 10">
            <a:extLst>
              <a:ext uri="{FF2B5EF4-FFF2-40B4-BE49-F238E27FC236}">
                <a16:creationId xmlns:a16="http://schemas.microsoft.com/office/drawing/2014/main" id="{36F9151F-D21A-F930-D59F-A34625999081}"/>
              </a:ext>
            </a:extLst>
          </p:cNvPr>
          <p:cNvPicPr>
            <a:picLocks noChangeAspect="1"/>
          </p:cNvPicPr>
          <p:nvPr/>
        </p:nvPicPr>
        <p:blipFill>
          <a:blip r:embed="rId3"/>
          <a:stretch>
            <a:fillRect/>
          </a:stretch>
        </p:blipFill>
        <p:spPr>
          <a:xfrm>
            <a:off x="582384" y="896551"/>
            <a:ext cx="7059780" cy="1761897"/>
          </a:xfrm>
          <a:prstGeom prst="rect">
            <a:avLst/>
          </a:prstGeom>
        </p:spPr>
      </p:pic>
      <p:pic>
        <p:nvPicPr>
          <p:cNvPr id="7" name="图片 6">
            <a:extLst>
              <a:ext uri="{FF2B5EF4-FFF2-40B4-BE49-F238E27FC236}">
                <a16:creationId xmlns:a16="http://schemas.microsoft.com/office/drawing/2014/main" id="{70462E64-A826-4ABD-56D4-3594813D2090}"/>
              </a:ext>
            </a:extLst>
          </p:cNvPr>
          <p:cNvPicPr>
            <a:picLocks noChangeAspect="1"/>
          </p:cNvPicPr>
          <p:nvPr/>
        </p:nvPicPr>
        <p:blipFill>
          <a:blip r:embed="rId4"/>
          <a:stretch>
            <a:fillRect/>
          </a:stretch>
        </p:blipFill>
        <p:spPr>
          <a:xfrm>
            <a:off x="569684" y="3091665"/>
            <a:ext cx="7056963" cy="1750171"/>
          </a:xfrm>
          <a:prstGeom prst="rect">
            <a:avLst/>
          </a:prstGeom>
        </p:spPr>
      </p:pic>
      <p:pic>
        <p:nvPicPr>
          <p:cNvPr id="9" name="图片 8">
            <a:extLst>
              <a:ext uri="{FF2B5EF4-FFF2-40B4-BE49-F238E27FC236}">
                <a16:creationId xmlns:a16="http://schemas.microsoft.com/office/drawing/2014/main" id="{5F8D0A64-BE8E-22BF-0158-BC16FE5CDB3B}"/>
              </a:ext>
            </a:extLst>
          </p:cNvPr>
          <p:cNvPicPr>
            <a:picLocks noChangeAspect="1"/>
          </p:cNvPicPr>
          <p:nvPr/>
        </p:nvPicPr>
        <p:blipFill>
          <a:blip r:embed="rId5"/>
          <a:stretch>
            <a:fillRect/>
          </a:stretch>
        </p:blipFill>
        <p:spPr>
          <a:xfrm>
            <a:off x="11265327" y="-2"/>
            <a:ext cx="926672" cy="926672"/>
          </a:xfrm>
          <a:prstGeom prst="rect">
            <a:avLst/>
          </a:prstGeom>
        </p:spPr>
      </p:pic>
      <p:pic>
        <p:nvPicPr>
          <p:cNvPr id="12" name="图片 11">
            <a:extLst>
              <a:ext uri="{FF2B5EF4-FFF2-40B4-BE49-F238E27FC236}">
                <a16:creationId xmlns:a16="http://schemas.microsoft.com/office/drawing/2014/main" id="{0E1F4045-80B9-24DC-F916-95A9E97FB990}"/>
              </a:ext>
            </a:extLst>
          </p:cNvPr>
          <p:cNvPicPr>
            <a:picLocks noChangeAspect="1"/>
          </p:cNvPicPr>
          <p:nvPr/>
        </p:nvPicPr>
        <p:blipFill>
          <a:blip r:embed="rId6"/>
          <a:stretch>
            <a:fillRect/>
          </a:stretch>
        </p:blipFill>
        <p:spPr>
          <a:xfrm>
            <a:off x="8485175" y="2658448"/>
            <a:ext cx="2712955" cy="2798307"/>
          </a:xfrm>
          <a:prstGeom prst="rect">
            <a:avLst/>
          </a:prstGeom>
        </p:spPr>
      </p:pic>
    </p:spTree>
    <p:extLst>
      <p:ext uri="{BB962C8B-B14F-4D97-AF65-F5344CB8AC3E}">
        <p14:creationId xmlns:p14="http://schemas.microsoft.com/office/powerpoint/2010/main" val="913677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A110E763-8299-C9BC-C1F4-E2EC8D50C0C5}"/>
              </a:ext>
            </a:extLst>
          </p:cNvPr>
          <p:cNvPicPr>
            <a:picLocks noChangeAspect="1"/>
          </p:cNvPicPr>
          <p:nvPr/>
        </p:nvPicPr>
        <p:blipFill>
          <a:blip r:embed="rId2"/>
          <a:stretch>
            <a:fillRect/>
          </a:stretch>
        </p:blipFill>
        <p:spPr>
          <a:xfrm>
            <a:off x="6742082" y="149093"/>
            <a:ext cx="2713491" cy="2795321"/>
          </a:xfrm>
          <a:prstGeom prst="rect">
            <a:avLst/>
          </a:prstGeom>
        </p:spPr>
      </p:pic>
      <p:sp>
        <p:nvSpPr>
          <p:cNvPr id="2" name="灯片编号占位符 1">
            <a:extLst>
              <a:ext uri="{FF2B5EF4-FFF2-40B4-BE49-F238E27FC236}">
                <a16:creationId xmlns:a16="http://schemas.microsoft.com/office/drawing/2014/main" id="{CB03389D-6D48-D9E6-4E9D-120DCE1B8B37}"/>
              </a:ext>
            </a:extLst>
          </p:cNvPr>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4" name="矩形 3">
            <a:extLst>
              <a:ext uri="{FF2B5EF4-FFF2-40B4-BE49-F238E27FC236}">
                <a16:creationId xmlns:a16="http://schemas.microsoft.com/office/drawing/2014/main" id="{6E635F41-BA3D-06F3-42BE-FD73D8514BA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81D6D427-5936-8640-E38A-B8C70384EDE5}"/>
              </a:ext>
            </a:extLst>
          </p:cNvPr>
          <p:cNvPicPr>
            <a:picLocks noChangeAspect="1"/>
          </p:cNvPicPr>
          <p:nvPr/>
        </p:nvPicPr>
        <p:blipFill>
          <a:blip r:embed="rId3"/>
          <a:stretch>
            <a:fillRect/>
          </a:stretch>
        </p:blipFill>
        <p:spPr>
          <a:xfrm>
            <a:off x="11265327" y="-2"/>
            <a:ext cx="926672" cy="926672"/>
          </a:xfrm>
          <a:prstGeom prst="rect">
            <a:avLst/>
          </a:prstGeom>
        </p:spPr>
      </p:pic>
      <p:sp>
        <p:nvSpPr>
          <p:cNvPr id="9" name="文本框 8">
            <a:extLst>
              <a:ext uri="{FF2B5EF4-FFF2-40B4-BE49-F238E27FC236}">
                <a16:creationId xmlns:a16="http://schemas.microsoft.com/office/drawing/2014/main" id="{DD3BDE90-C36A-35EC-95F3-111EBB909A1D}"/>
              </a:ext>
            </a:extLst>
          </p:cNvPr>
          <p:cNvSpPr txBox="1"/>
          <p:nvPr/>
        </p:nvSpPr>
        <p:spPr>
          <a:xfrm>
            <a:off x="482600" y="412749"/>
            <a:ext cx="5334000" cy="1704569"/>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Rodrigues‘ formula provides an explicit construction method for Legendre polynomials. For the n-</a:t>
            </a:r>
            <a:r>
              <a:rPr lang="en-US" altLang="zh-CN" dirty="0" err="1">
                <a:latin typeface="Times New Roman" panose="02020603050405020304" pitchFamily="18" charset="0"/>
                <a:cs typeface="Times New Roman" panose="02020603050405020304" pitchFamily="18" charset="0"/>
              </a:rPr>
              <a:t>th</a:t>
            </a:r>
            <a:r>
              <a:rPr lang="en-US" altLang="zh-CN" dirty="0">
                <a:latin typeface="Times New Roman" panose="02020603050405020304" pitchFamily="18" charset="0"/>
                <a:cs typeface="Times New Roman" panose="02020603050405020304" pitchFamily="18" charset="0"/>
              </a:rPr>
              <a:t> order Legendre polynomial </a:t>
            </a:r>
            <a:r>
              <a:rPr lang="en-US" altLang="zh-CN" dirty="0" err="1">
                <a:latin typeface="Times New Roman" panose="02020603050405020304" pitchFamily="18" charset="0"/>
                <a:cs typeface="Times New Roman" panose="02020603050405020304" pitchFamily="18" charset="0"/>
              </a:rPr>
              <a:t>P_n</a:t>
            </a:r>
            <a:r>
              <a:rPr lang="en-US" altLang="zh-CN" dirty="0">
                <a:latin typeface="Times New Roman" panose="02020603050405020304" pitchFamily="18" charset="0"/>
                <a:cs typeface="Times New Roman" panose="02020603050405020304" pitchFamily="18" charset="0"/>
              </a:rPr>
              <a:t>(x), Rodrigues’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formula is given by:</a:t>
            </a:r>
            <a:endParaRPr lang="zh-CN" altLang="en-US"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7D2041AB-7540-FC4A-5F8E-9B0E55B11E0B}"/>
              </a:ext>
            </a:extLst>
          </p:cNvPr>
          <p:cNvPicPr>
            <a:picLocks noChangeAspect="1"/>
          </p:cNvPicPr>
          <p:nvPr/>
        </p:nvPicPr>
        <p:blipFill>
          <a:blip r:embed="rId4"/>
          <a:stretch>
            <a:fillRect/>
          </a:stretch>
        </p:blipFill>
        <p:spPr>
          <a:xfrm>
            <a:off x="352045" y="2453617"/>
            <a:ext cx="3969635" cy="702723"/>
          </a:xfrm>
          <a:prstGeom prst="rect">
            <a:avLst/>
          </a:prstGeom>
        </p:spPr>
      </p:pic>
      <p:pic>
        <p:nvPicPr>
          <p:cNvPr id="14" name="图片 13">
            <a:extLst>
              <a:ext uri="{FF2B5EF4-FFF2-40B4-BE49-F238E27FC236}">
                <a16:creationId xmlns:a16="http://schemas.microsoft.com/office/drawing/2014/main" id="{A689EAA6-B5FB-47F5-CF70-2328661D8664}"/>
              </a:ext>
            </a:extLst>
          </p:cNvPr>
          <p:cNvPicPr>
            <a:picLocks noChangeAspect="1"/>
          </p:cNvPicPr>
          <p:nvPr/>
        </p:nvPicPr>
        <p:blipFill>
          <a:blip r:embed="rId5"/>
          <a:stretch>
            <a:fillRect/>
          </a:stretch>
        </p:blipFill>
        <p:spPr>
          <a:xfrm>
            <a:off x="364043" y="3623847"/>
            <a:ext cx="2757981" cy="2355400"/>
          </a:xfrm>
          <a:prstGeom prst="rect">
            <a:avLst/>
          </a:prstGeom>
        </p:spPr>
      </p:pic>
      <p:sp>
        <p:nvSpPr>
          <p:cNvPr id="15" name="流程图: 接点 14">
            <a:extLst>
              <a:ext uri="{FF2B5EF4-FFF2-40B4-BE49-F238E27FC236}">
                <a16:creationId xmlns:a16="http://schemas.microsoft.com/office/drawing/2014/main" id="{EDF1BDA8-E3B6-0C8C-37C2-E7C1AF4EEA47}"/>
              </a:ext>
            </a:extLst>
          </p:cNvPr>
          <p:cNvSpPr/>
          <p:nvPr/>
        </p:nvSpPr>
        <p:spPr>
          <a:xfrm>
            <a:off x="7677150" y="1733550"/>
            <a:ext cx="279400" cy="304800"/>
          </a:xfrm>
          <a:prstGeom prst="flowChartConnector">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弧形 16">
            <a:extLst>
              <a:ext uri="{FF2B5EF4-FFF2-40B4-BE49-F238E27FC236}">
                <a16:creationId xmlns:a16="http://schemas.microsoft.com/office/drawing/2014/main" id="{AD808BE9-88C8-8E81-010F-7A436CBBECEB}"/>
              </a:ext>
            </a:extLst>
          </p:cNvPr>
          <p:cNvSpPr/>
          <p:nvPr/>
        </p:nvSpPr>
        <p:spPr>
          <a:xfrm rot="13751562">
            <a:off x="7107464" y="1788949"/>
            <a:ext cx="3279892" cy="2941667"/>
          </a:xfrm>
          <a:prstGeom prst="arc">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10FB4F75-7A42-FBB0-B856-8700DDEBC2F0}"/>
              </a:ext>
            </a:extLst>
          </p:cNvPr>
          <p:cNvPicPr>
            <a:picLocks noChangeAspect="1"/>
          </p:cNvPicPr>
          <p:nvPr/>
        </p:nvPicPr>
        <p:blipFill>
          <a:blip r:embed="rId6"/>
          <a:stretch>
            <a:fillRect/>
          </a:stretch>
        </p:blipFill>
        <p:spPr>
          <a:xfrm>
            <a:off x="6525721" y="3027647"/>
            <a:ext cx="4739606" cy="625128"/>
          </a:xfrm>
          <a:prstGeom prst="rect">
            <a:avLst/>
          </a:prstGeom>
        </p:spPr>
      </p:pic>
      <p:pic>
        <p:nvPicPr>
          <p:cNvPr id="21" name="图片 20">
            <a:extLst>
              <a:ext uri="{FF2B5EF4-FFF2-40B4-BE49-F238E27FC236}">
                <a16:creationId xmlns:a16="http://schemas.microsoft.com/office/drawing/2014/main" id="{20790060-9CA1-DC2F-414E-EE030C88FF47}"/>
              </a:ext>
            </a:extLst>
          </p:cNvPr>
          <p:cNvPicPr>
            <a:picLocks noChangeAspect="1"/>
          </p:cNvPicPr>
          <p:nvPr/>
        </p:nvPicPr>
        <p:blipFill>
          <a:blip r:embed="rId7"/>
          <a:stretch>
            <a:fillRect/>
          </a:stretch>
        </p:blipFill>
        <p:spPr>
          <a:xfrm>
            <a:off x="7194597" y="4234269"/>
            <a:ext cx="3546181" cy="625128"/>
          </a:xfrm>
          <a:prstGeom prst="rect">
            <a:avLst/>
          </a:prstGeom>
        </p:spPr>
      </p:pic>
      <p:pic>
        <p:nvPicPr>
          <p:cNvPr id="22" name="图片 21">
            <a:extLst>
              <a:ext uri="{FF2B5EF4-FFF2-40B4-BE49-F238E27FC236}">
                <a16:creationId xmlns:a16="http://schemas.microsoft.com/office/drawing/2014/main" id="{3EC5E524-3BD1-92A3-08A2-3826657297C3}"/>
              </a:ext>
            </a:extLst>
          </p:cNvPr>
          <p:cNvPicPr>
            <a:picLocks noChangeAspect="1"/>
          </p:cNvPicPr>
          <p:nvPr/>
        </p:nvPicPr>
        <p:blipFill>
          <a:blip r:embed="rId8"/>
          <a:stretch>
            <a:fillRect/>
          </a:stretch>
        </p:blipFill>
        <p:spPr>
          <a:xfrm>
            <a:off x="8084868" y="5080096"/>
            <a:ext cx="2039082" cy="584112"/>
          </a:xfrm>
          <a:prstGeom prst="rect">
            <a:avLst/>
          </a:prstGeom>
        </p:spPr>
      </p:pic>
      <p:pic>
        <p:nvPicPr>
          <p:cNvPr id="23" name="图片 22">
            <a:extLst>
              <a:ext uri="{FF2B5EF4-FFF2-40B4-BE49-F238E27FC236}">
                <a16:creationId xmlns:a16="http://schemas.microsoft.com/office/drawing/2014/main" id="{215D3608-0192-6A48-5B04-A9E19421F8E7}"/>
              </a:ext>
            </a:extLst>
          </p:cNvPr>
          <p:cNvPicPr>
            <a:picLocks noChangeAspect="1"/>
          </p:cNvPicPr>
          <p:nvPr/>
        </p:nvPicPr>
        <p:blipFill>
          <a:blip r:embed="rId9"/>
          <a:stretch>
            <a:fillRect/>
          </a:stretch>
        </p:blipFill>
        <p:spPr>
          <a:xfrm>
            <a:off x="8084868" y="5884907"/>
            <a:ext cx="402518" cy="188680"/>
          </a:xfrm>
          <a:prstGeom prst="rect">
            <a:avLst/>
          </a:prstGeom>
        </p:spPr>
      </p:pic>
      <p:pic>
        <p:nvPicPr>
          <p:cNvPr id="31" name="图片 30">
            <a:extLst>
              <a:ext uri="{FF2B5EF4-FFF2-40B4-BE49-F238E27FC236}">
                <a16:creationId xmlns:a16="http://schemas.microsoft.com/office/drawing/2014/main" id="{B3E7F356-E9C6-2C77-3CA9-ED32A34949F2}"/>
              </a:ext>
            </a:extLst>
          </p:cNvPr>
          <p:cNvPicPr>
            <a:picLocks noChangeAspect="1"/>
          </p:cNvPicPr>
          <p:nvPr/>
        </p:nvPicPr>
        <p:blipFill>
          <a:blip r:embed="rId10"/>
          <a:stretch>
            <a:fillRect/>
          </a:stretch>
        </p:blipFill>
        <p:spPr>
          <a:xfrm>
            <a:off x="3591978" y="3623847"/>
            <a:ext cx="2500454" cy="2355400"/>
          </a:xfrm>
          <a:prstGeom prst="rect">
            <a:avLst/>
          </a:prstGeom>
        </p:spPr>
      </p:pic>
    </p:spTree>
    <p:extLst>
      <p:ext uri="{BB962C8B-B14F-4D97-AF65-F5344CB8AC3E}">
        <p14:creationId xmlns:p14="http://schemas.microsoft.com/office/powerpoint/2010/main" val="15163373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03FF7F-560D-353C-B85D-E42BE041B136}"/>
              </a:ext>
            </a:extLst>
          </p:cNvPr>
          <p:cNvSpPr>
            <a:spLocks noGrp="1"/>
          </p:cNvSpPr>
          <p:nvPr>
            <p:ph type="sldNum" sz="quarter" idx="12"/>
          </p:nvPr>
        </p:nvSpPr>
        <p:spPr/>
        <p:txBody>
          <a:bodyPr/>
          <a:lstStyle/>
          <a:p>
            <a:fld id="{565CE74E-AB26-4998-AD42-012C4C1AD076}" type="slidenum">
              <a:rPr lang="zh-CN" altLang="en-US" smtClean="0"/>
              <a:t>45</a:t>
            </a:fld>
            <a:endParaRPr lang="zh-CN" altLang="en-US"/>
          </a:p>
        </p:txBody>
      </p:sp>
      <p:sp>
        <p:nvSpPr>
          <p:cNvPr id="3" name="矩形 2">
            <a:extLst>
              <a:ext uri="{FF2B5EF4-FFF2-40B4-BE49-F238E27FC236}">
                <a16:creationId xmlns:a16="http://schemas.microsoft.com/office/drawing/2014/main" id="{43D1FE1E-AA37-B718-EAB6-918996AF148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8D91333C-5088-5015-3BF0-5F0DEC3E76AD}"/>
              </a:ext>
            </a:extLst>
          </p:cNvPr>
          <p:cNvPicPr>
            <a:picLocks noChangeAspect="1"/>
          </p:cNvPicPr>
          <p:nvPr/>
        </p:nvPicPr>
        <p:blipFill>
          <a:blip r:embed="rId2"/>
          <a:stretch>
            <a:fillRect/>
          </a:stretch>
        </p:blipFill>
        <p:spPr>
          <a:xfrm>
            <a:off x="485347" y="243859"/>
            <a:ext cx="219475" cy="219475"/>
          </a:xfrm>
          <a:prstGeom prst="rect">
            <a:avLst/>
          </a:prstGeom>
        </p:spPr>
      </p:pic>
      <p:sp>
        <p:nvSpPr>
          <p:cNvPr id="7" name="文本框 6">
            <a:extLst>
              <a:ext uri="{FF2B5EF4-FFF2-40B4-BE49-F238E27FC236}">
                <a16:creationId xmlns:a16="http://schemas.microsoft.com/office/drawing/2014/main" id="{D266AD85-83FA-29A8-1888-35F4A371820E}"/>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Summary</a:t>
            </a:r>
          </a:p>
        </p:txBody>
      </p:sp>
      <p:pic>
        <p:nvPicPr>
          <p:cNvPr id="9" name="图片 8">
            <a:extLst>
              <a:ext uri="{FF2B5EF4-FFF2-40B4-BE49-F238E27FC236}">
                <a16:creationId xmlns:a16="http://schemas.microsoft.com/office/drawing/2014/main" id="{D1B884FC-22E1-7EF8-D723-7529C5D17465}"/>
              </a:ext>
            </a:extLst>
          </p:cNvPr>
          <p:cNvPicPr>
            <a:picLocks noChangeAspect="1"/>
          </p:cNvPicPr>
          <p:nvPr/>
        </p:nvPicPr>
        <p:blipFill>
          <a:blip r:embed="rId3"/>
          <a:stretch>
            <a:fillRect/>
          </a:stretch>
        </p:blipFill>
        <p:spPr>
          <a:xfrm>
            <a:off x="11265327" y="-2"/>
            <a:ext cx="926672" cy="926672"/>
          </a:xfrm>
          <a:prstGeom prst="rect">
            <a:avLst/>
          </a:prstGeom>
        </p:spPr>
      </p:pic>
      <p:pic>
        <p:nvPicPr>
          <p:cNvPr id="4" name="图片 3">
            <a:extLst>
              <a:ext uri="{FF2B5EF4-FFF2-40B4-BE49-F238E27FC236}">
                <a16:creationId xmlns:a16="http://schemas.microsoft.com/office/drawing/2014/main" id="{F29B176E-9474-1CF3-70D3-6F5AF4D472EC}"/>
              </a:ext>
            </a:extLst>
          </p:cNvPr>
          <p:cNvPicPr>
            <a:picLocks noChangeAspect="1"/>
          </p:cNvPicPr>
          <p:nvPr/>
        </p:nvPicPr>
        <p:blipFill>
          <a:blip r:embed="rId4"/>
          <a:stretch>
            <a:fillRect/>
          </a:stretch>
        </p:blipFill>
        <p:spPr>
          <a:xfrm>
            <a:off x="1592152" y="1077489"/>
            <a:ext cx="8596134" cy="4905842"/>
          </a:xfrm>
          <a:prstGeom prst="rect">
            <a:avLst/>
          </a:prstGeom>
        </p:spPr>
      </p:pic>
    </p:spTree>
    <p:extLst>
      <p:ext uri="{BB962C8B-B14F-4D97-AF65-F5344CB8AC3E}">
        <p14:creationId xmlns:p14="http://schemas.microsoft.com/office/powerpoint/2010/main" val="859822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A9066FB-1B82-0813-DE32-95A848F888C2}"/>
              </a:ext>
            </a:extLst>
          </p:cNvPr>
          <p:cNvSpPr>
            <a:spLocks noGrp="1"/>
          </p:cNvSpPr>
          <p:nvPr>
            <p:ph type="sldNum" sz="quarter" idx="12"/>
          </p:nvPr>
        </p:nvSpPr>
        <p:spPr/>
        <p:txBody>
          <a:bodyPr/>
          <a:lstStyle/>
          <a:p>
            <a:fld id="{565CE74E-AB26-4998-AD42-012C4C1AD076}" type="slidenum">
              <a:rPr lang="zh-CN" altLang="en-US" smtClean="0"/>
              <a:t>46</a:t>
            </a:fld>
            <a:endParaRPr lang="zh-CN" altLang="en-US"/>
          </a:p>
        </p:txBody>
      </p:sp>
      <p:sp>
        <p:nvSpPr>
          <p:cNvPr id="5" name="矩形 4">
            <a:extLst>
              <a:ext uri="{FF2B5EF4-FFF2-40B4-BE49-F238E27FC236}">
                <a16:creationId xmlns:a16="http://schemas.microsoft.com/office/drawing/2014/main" id="{E566110B-139D-5F55-071C-A371EA6B25B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1" name="图片 10">
            <a:extLst>
              <a:ext uri="{FF2B5EF4-FFF2-40B4-BE49-F238E27FC236}">
                <a16:creationId xmlns:a16="http://schemas.microsoft.com/office/drawing/2014/main" id="{01A5C021-7B1E-C766-4FFD-619063BCBA99}"/>
              </a:ext>
            </a:extLst>
          </p:cNvPr>
          <p:cNvPicPr>
            <a:picLocks noChangeAspect="1"/>
          </p:cNvPicPr>
          <p:nvPr/>
        </p:nvPicPr>
        <p:blipFill>
          <a:blip r:embed="rId2"/>
          <a:stretch>
            <a:fillRect/>
          </a:stretch>
        </p:blipFill>
        <p:spPr>
          <a:xfrm>
            <a:off x="419546" y="103870"/>
            <a:ext cx="7535287" cy="2707402"/>
          </a:xfrm>
          <a:prstGeom prst="rect">
            <a:avLst/>
          </a:prstGeom>
        </p:spPr>
      </p:pic>
      <p:pic>
        <p:nvPicPr>
          <p:cNvPr id="12" name="图片 11">
            <a:extLst>
              <a:ext uri="{FF2B5EF4-FFF2-40B4-BE49-F238E27FC236}">
                <a16:creationId xmlns:a16="http://schemas.microsoft.com/office/drawing/2014/main" id="{4AD51CB8-175F-F533-484B-B18272FD80B1}"/>
              </a:ext>
            </a:extLst>
          </p:cNvPr>
          <p:cNvPicPr>
            <a:picLocks noChangeAspect="1"/>
          </p:cNvPicPr>
          <p:nvPr/>
        </p:nvPicPr>
        <p:blipFill>
          <a:blip r:embed="rId3"/>
          <a:stretch>
            <a:fillRect/>
          </a:stretch>
        </p:blipFill>
        <p:spPr>
          <a:xfrm>
            <a:off x="11265327" y="-2"/>
            <a:ext cx="926672" cy="926672"/>
          </a:xfrm>
          <a:prstGeom prst="rect">
            <a:avLst/>
          </a:prstGeom>
        </p:spPr>
      </p:pic>
      <p:sp>
        <p:nvSpPr>
          <p:cNvPr id="8" name="文本框 7">
            <a:extLst>
              <a:ext uri="{FF2B5EF4-FFF2-40B4-BE49-F238E27FC236}">
                <a16:creationId xmlns:a16="http://schemas.microsoft.com/office/drawing/2014/main" id="{7E2C0882-4F23-2905-15A6-BB5E972D76B8}"/>
              </a:ext>
            </a:extLst>
          </p:cNvPr>
          <p:cNvSpPr txBox="1"/>
          <p:nvPr/>
        </p:nvSpPr>
        <p:spPr>
          <a:xfrm>
            <a:off x="8226424" y="5371584"/>
            <a:ext cx="3781425" cy="923330"/>
          </a:xfrm>
          <a:prstGeom prst="rect">
            <a:avLst/>
          </a:prstGeom>
          <a:noFill/>
        </p:spPr>
        <p:txBody>
          <a:bodyPr wrap="square">
            <a:spAutoFit/>
          </a:bodyPr>
          <a:lstStyle/>
          <a:p>
            <a:r>
              <a:rPr lang="en-US" altLang="zh-CN" dirty="0"/>
              <a:t>Efficiently Modeling Long Sequences with Structured State Spaces</a:t>
            </a:r>
          </a:p>
          <a:p>
            <a:r>
              <a:rPr lang="en-US" altLang="zh-CN" dirty="0">
                <a:hlinkClick r:id="rId4"/>
              </a:rPr>
              <a:t>https://arxiv.org/abs/2111.00396</a:t>
            </a:r>
            <a:endParaRPr lang="zh-CN" altLang="en-US" dirty="0"/>
          </a:p>
        </p:txBody>
      </p:sp>
      <p:pic>
        <p:nvPicPr>
          <p:cNvPr id="6" name="图片 5">
            <a:extLst>
              <a:ext uri="{FF2B5EF4-FFF2-40B4-BE49-F238E27FC236}">
                <a16:creationId xmlns:a16="http://schemas.microsoft.com/office/drawing/2014/main" id="{17B5966B-5ED9-EC5F-BECC-3C34B40600B0}"/>
              </a:ext>
            </a:extLst>
          </p:cNvPr>
          <p:cNvPicPr>
            <a:picLocks noChangeAspect="1"/>
          </p:cNvPicPr>
          <p:nvPr/>
        </p:nvPicPr>
        <p:blipFill>
          <a:blip r:embed="rId5"/>
          <a:stretch>
            <a:fillRect/>
          </a:stretch>
        </p:blipFill>
        <p:spPr>
          <a:xfrm>
            <a:off x="419545" y="2811272"/>
            <a:ext cx="7535287" cy="2629962"/>
          </a:xfrm>
          <a:prstGeom prst="rect">
            <a:avLst/>
          </a:prstGeom>
        </p:spPr>
      </p:pic>
      <p:sp>
        <p:nvSpPr>
          <p:cNvPr id="9" name="右大括号 8">
            <a:extLst>
              <a:ext uri="{FF2B5EF4-FFF2-40B4-BE49-F238E27FC236}">
                <a16:creationId xmlns:a16="http://schemas.microsoft.com/office/drawing/2014/main" id="{78DC25E9-1002-C9EB-F03E-D5FE111B87EA}"/>
              </a:ext>
            </a:extLst>
          </p:cNvPr>
          <p:cNvSpPr/>
          <p:nvPr/>
        </p:nvSpPr>
        <p:spPr>
          <a:xfrm rot="5400000">
            <a:off x="3780340" y="2295894"/>
            <a:ext cx="529219" cy="6819900"/>
          </a:xfrm>
          <a:prstGeom prst="rightBrace">
            <a:avLst>
              <a:gd name="adj1" fmla="val 8333"/>
              <a:gd name="adj2" fmla="val 50274"/>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pic>
        <p:nvPicPr>
          <p:cNvPr id="14" name="图片 13">
            <a:extLst>
              <a:ext uri="{FF2B5EF4-FFF2-40B4-BE49-F238E27FC236}">
                <a16:creationId xmlns:a16="http://schemas.microsoft.com/office/drawing/2014/main" id="{604FF818-25A4-BE5D-BA56-4F1899AE8703}"/>
              </a:ext>
            </a:extLst>
          </p:cNvPr>
          <p:cNvPicPr>
            <a:picLocks noChangeAspect="1"/>
          </p:cNvPicPr>
          <p:nvPr/>
        </p:nvPicPr>
        <p:blipFill>
          <a:blip r:embed="rId6"/>
          <a:stretch>
            <a:fillRect/>
          </a:stretch>
        </p:blipFill>
        <p:spPr>
          <a:xfrm>
            <a:off x="1804013" y="6130913"/>
            <a:ext cx="4838949" cy="450873"/>
          </a:xfrm>
          <a:prstGeom prst="rect">
            <a:avLst/>
          </a:prstGeom>
        </p:spPr>
      </p:pic>
    </p:spTree>
    <p:extLst>
      <p:ext uri="{BB962C8B-B14F-4D97-AF65-F5344CB8AC3E}">
        <p14:creationId xmlns:p14="http://schemas.microsoft.com/office/powerpoint/2010/main" val="19439496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09600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714444" y="1544451"/>
            <a:ext cx="7293044" cy="4154984"/>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5400" dirty="0">
                <a:solidFill>
                  <a:prstClr val="white"/>
                </a:solidFill>
                <a:latin typeface="Times New Roman" pitchFamily="18" charset="0"/>
                <a:ea typeface="微软雅黑" panose="020B0503020204020204" pitchFamily="34" charset="-122"/>
                <a:cs typeface="Times New Roman" pitchFamily="18" charset="0"/>
                <a:sym typeface="+mn-ea"/>
              </a:rPr>
              <a:t>Selective SSM</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a:t>
            </a: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Mamba motivation</a:t>
            </a:r>
            <a:r>
              <a:rPr kumimoji="0" lang="zh-CN" altLang="en-US"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a:t>
            </a: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Tree>
    <p:extLst>
      <p:ext uri="{BB962C8B-B14F-4D97-AF65-F5344CB8AC3E}">
        <p14:creationId xmlns:p14="http://schemas.microsoft.com/office/powerpoint/2010/main" val="24647501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A9066FB-1B82-0813-DE32-95A848F888C2}"/>
              </a:ext>
            </a:extLst>
          </p:cNvPr>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5" name="矩形 4">
            <a:extLst>
              <a:ext uri="{FF2B5EF4-FFF2-40B4-BE49-F238E27FC236}">
                <a16:creationId xmlns:a16="http://schemas.microsoft.com/office/drawing/2014/main" id="{E566110B-139D-5F55-071C-A371EA6B25B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919F8E1E-F4A5-4AD8-C27B-F4B020D54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868" y="1650555"/>
            <a:ext cx="7081511" cy="4888357"/>
          </a:xfrm>
          <a:prstGeom prst="rect">
            <a:avLst/>
          </a:prstGeom>
        </p:spPr>
      </p:pic>
      <p:pic>
        <p:nvPicPr>
          <p:cNvPr id="9" name="图片 8">
            <a:extLst>
              <a:ext uri="{FF2B5EF4-FFF2-40B4-BE49-F238E27FC236}">
                <a16:creationId xmlns:a16="http://schemas.microsoft.com/office/drawing/2014/main" id="{9FB5CFC3-C745-6F32-31ED-445BA2B5676F}"/>
              </a:ext>
            </a:extLst>
          </p:cNvPr>
          <p:cNvPicPr>
            <a:picLocks noChangeAspect="1"/>
          </p:cNvPicPr>
          <p:nvPr/>
        </p:nvPicPr>
        <p:blipFill>
          <a:blip r:embed="rId3"/>
          <a:stretch>
            <a:fillRect/>
          </a:stretch>
        </p:blipFill>
        <p:spPr>
          <a:xfrm>
            <a:off x="485347" y="243859"/>
            <a:ext cx="219475" cy="219475"/>
          </a:xfrm>
          <a:prstGeom prst="rect">
            <a:avLst/>
          </a:prstGeom>
        </p:spPr>
      </p:pic>
      <p:sp>
        <p:nvSpPr>
          <p:cNvPr id="10" name="文本框 9">
            <a:extLst>
              <a:ext uri="{FF2B5EF4-FFF2-40B4-BE49-F238E27FC236}">
                <a16:creationId xmlns:a16="http://schemas.microsoft.com/office/drawing/2014/main" id="{19E2242D-2B9A-E79F-AEA0-17C4AC5D6AD9}"/>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Why do we need a selective SSM?</a:t>
            </a:r>
          </a:p>
        </p:txBody>
      </p:sp>
      <p:sp>
        <p:nvSpPr>
          <p:cNvPr id="12" name="文本框 11">
            <a:extLst>
              <a:ext uri="{FF2B5EF4-FFF2-40B4-BE49-F238E27FC236}">
                <a16:creationId xmlns:a16="http://schemas.microsoft.com/office/drawing/2014/main" id="{7975FB2F-3367-1105-8506-A69B1E76B23D}"/>
              </a:ext>
            </a:extLst>
          </p:cNvPr>
          <p:cNvSpPr txBox="1"/>
          <p:nvPr/>
        </p:nvSpPr>
        <p:spPr>
          <a:xfrm>
            <a:off x="1161316" y="686875"/>
            <a:ext cx="8326735" cy="646331"/>
          </a:xfrm>
          <a:prstGeom prst="rect">
            <a:avLst/>
          </a:prstGeom>
          <a:noFill/>
        </p:spPr>
        <p:txBody>
          <a:bodyPr wrap="square">
            <a:spAutoFit/>
          </a:bodyPr>
          <a:lstStyle/>
          <a:p>
            <a:endParaRPr lang="en-US" altLang="zh-CN" dirty="0"/>
          </a:p>
          <a:p>
            <a:r>
              <a:rPr lang="en-US" altLang="zh-CN" dirty="0">
                <a:latin typeface="Times New Roman" panose="02020603050405020304" pitchFamily="18" charset="0"/>
                <a:cs typeface="Times New Roman" panose="02020603050405020304" pitchFamily="18" charset="0"/>
              </a:rPr>
              <a:t>Without selectivity, S4 would spend the same "effort" processing each word</a:t>
            </a:r>
            <a:endParaRPr lang="zh-CN" altLang="en-US"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8090C750-BD40-89EE-E2AC-587A7B543C34}"/>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3510585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00DF63-599C-0071-0C34-7711A5EF6253}"/>
              </a:ext>
            </a:extLst>
          </p:cNvPr>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3" name="矩形 2">
            <a:extLst>
              <a:ext uri="{FF2B5EF4-FFF2-40B4-BE49-F238E27FC236}">
                <a16:creationId xmlns:a16="http://schemas.microsoft.com/office/drawing/2014/main" id="{B472C9A7-61E7-C8C0-9FE6-990959ABE88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D11FF927-27E6-1426-7313-5E407529D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142" y="1501796"/>
            <a:ext cx="7219192" cy="4983398"/>
          </a:xfrm>
          <a:prstGeom prst="rect">
            <a:avLst/>
          </a:prstGeom>
        </p:spPr>
      </p:pic>
      <p:pic>
        <p:nvPicPr>
          <p:cNvPr id="6" name="图片 5">
            <a:extLst>
              <a:ext uri="{FF2B5EF4-FFF2-40B4-BE49-F238E27FC236}">
                <a16:creationId xmlns:a16="http://schemas.microsoft.com/office/drawing/2014/main" id="{DFAE1DA4-DA24-21C0-445E-A7162CFE803F}"/>
              </a:ext>
            </a:extLst>
          </p:cNvPr>
          <p:cNvPicPr>
            <a:picLocks noChangeAspect="1"/>
          </p:cNvPicPr>
          <p:nvPr/>
        </p:nvPicPr>
        <p:blipFill>
          <a:blip r:embed="rId3"/>
          <a:stretch>
            <a:fillRect/>
          </a:stretch>
        </p:blipFill>
        <p:spPr>
          <a:xfrm>
            <a:off x="11265327" y="-2"/>
            <a:ext cx="926672" cy="926672"/>
          </a:xfrm>
          <a:prstGeom prst="rect">
            <a:avLst/>
          </a:prstGeom>
        </p:spPr>
      </p:pic>
      <p:sp>
        <p:nvSpPr>
          <p:cNvPr id="8" name="文本框 7">
            <a:extLst>
              <a:ext uri="{FF2B5EF4-FFF2-40B4-BE49-F238E27FC236}">
                <a16:creationId xmlns:a16="http://schemas.microsoft.com/office/drawing/2014/main" id="{D753A10A-6312-0676-3A06-765FBD1021FF}"/>
              </a:ext>
            </a:extLst>
          </p:cNvPr>
          <p:cNvSpPr txBox="1"/>
          <p:nvPr/>
        </p:nvSpPr>
        <p:spPr>
          <a:xfrm>
            <a:off x="1115748" y="293041"/>
            <a:ext cx="8676203" cy="880369"/>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But if it were a model trying to classify the intent of this sentence, it might want to focus more on "order, hamburger" rather than "want, to"</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267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EF09977-769E-0DA2-015A-82E62577106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3679BD19-5876-607E-AFE1-D138016C52C7}"/>
              </a:ext>
            </a:extLst>
          </p:cNvPr>
          <p:cNvPicPr>
            <a:picLocks noChangeAspect="1"/>
          </p:cNvPicPr>
          <p:nvPr/>
        </p:nvPicPr>
        <p:blipFill>
          <a:blip r:embed="rId2"/>
          <a:stretch>
            <a:fillRect/>
          </a:stretch>
        </p:blipFill>
        <p:spPr>
          <a:xfrm>
            <a:off x="485347" y="243859"/>
            <a:ext cx="219475" cy="219475"/>
          </a:xfrm>
          <a:prstGeom prst="rect">
            <a:avLst/>
          </a:prstGeom>
        </p:spPr>
      </p:pic>
      <p:pic>
        <p:nvPicPr>
          <p:cNvPr id="23" name="图片 22">
            <a:extLst>
              <a:ext uri="{FF2B5EF4-FFF2-40B4-BE49-F238E27FC236}">
                <a16:creationId xmlns:a16="http://schemas.microsoft.com/office/drawing/2014/main" id="{DE4CB0A2-EF5A-D2D4-BCF9-A6BD3CE40164}"/>
              </a:ext>
            </a:extLst>
          </p:cNvPr>
          <p:cNvPicPr>
            <a:picLocks noChangeAspect="1"/>
          </p:cNvPicPr>
          <p:nvPr/>
        </p:nvPicPr>
        <p:blipFill>
          <a:blip r:embed="rId3"/>
          <a:stretch>
            <a:fillRect/>
          </a:stretch>
        </p:blipFill>
        <p:spPr>
          <a:xfrm>
            <a:off x="11265327" y="-2"/>
            <a:ext cx="926672" cy="926672"/>
          </a:xfrm>
          <a:prstGeom prst="rect">
            <a:avLst/>
          </a:prstGeom>
        </p:spPr>
      </p:pic>
      <p:sp>
        <p:nvSpPr>
          <p:cNvPr id="2" name="灯片编号占位符 1">
            <a:extLst>
              <a:ext uri="{FF2B5EF4-FFF2-40B4-BE49-F238E27FC236}">
                <a16:creationId xmlns:a16="http://schemas.microsoft.com/office/drawing/2014/main" id="{1EB060F8-433C-DCFF-AF17-65EF1B2E2175}"/>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4" name="文本框 3">
            <a:extLst>
              <a:ext uri="{FF2B5EF4-FFF2-40B4-BE49-F238E27FC236}">
                <a16:creationId xmlns:a16="http://schemas.microsoft.com/office/drawing/2014/main" id="{F8827B95-FD04-C039-4786-F4A84A46A104}"/>
              </a:ext>
            </a:extLst>
          </p:cNvPr>
          <p:cNvSpPr txBox="1"/>
          <p:nvPr/>
        </p:nvSpPr>
        <p:spPr>
          <a:xfrm>
            <a:off x="969617" y="173828"/>
            <a:ext cx="514847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What is Mamba?</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FCE24358-5EDD-9513-2054-A29C6C3F4FBC}"/>
              </a:ext>
            </a:extLst>
          </p:cNvPr>
          <p:cNvPicPr>
            <a:picLocks noChangeAspect="1"/>
          </p:cNvPicPr>
          <p:nvPr/>
        </p:nvPicPr>
        <p:blipFill>
          <a:blip r:embed="rId4"/>
          <a:stretch>
            <a:fillRect/>
          </a:stretch>
        </p:blipFill>
        <p:spPr>
          <a:xfrm>
            <a:off x="1064908" y="1350434"/>
            <a:ext cx="10106357" cy="2645097"/>
          </a:xfrm>
          <a:prstGeom prst="rect">
            <a:avLst/>
          </a:prstGeom>
        </p:spPr>
      </p:pic>
      <p:sp>
        <p:nvSpPr>
          <p:cNvPr id="8" name="矩形 7">
            <a:extLst>
              <a:ext uri="{FF2B5EF4-FFF2-40B4-BE49-F238E27FC236}">
                <a16:creationId xmlns:a16="http://schemas.microsoft.com/office/drawing/2014/main" id="{15C6CFC6-5C6C-9C8B-CB75-D3DAB10701E3}"/>
              </a:ext>
            </a:extLst>
          </p:cNvPr>
          <p:cNvSpPr/>
          <p:nvPr/>
        </p:nvSpPr>
        <p:spPr>
          <a:xfrm>
            <a:off x="2643809" y="1669774"/>
            <a:ext cx="4452730" cy="78187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DBFC27A5-0730-534D-3FDB-4DBC00587694}"/>
              </a:ext>
            </a:extLst>
          </p:cNvPr>
          <p:cNvSpPr/>
          <p:nvPr/>
        </p:nvSpPr>
        <p:spPr>
          <a:xfrm>
            <a:off x="9090992" y="1669774"/>
            <a:ext cx="1789044" cy="78187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51C6886-793F-E0F8-E12E-B3B5A1A1448C}"/>
              </a:ext>
            </a:extLst>
          </p:cNvPr>
          <p:cNvSpPr txBox="1"/>
          <p:nvPr/>
        </p:nvSpPr>
        <p:spPr>
          <a:xfrm>
            <a:off x="969617" y="4552122"/>
            <a:ext cx="5625548" cy="1883657"/>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Three keywords:</a:t>
            </a:r>
          </a:p>
          <a:p>
            <a:pPr marL="285750" indent="-285750">
              <a:lnSpc>
                <a:spcPct val="150000"/>
              </a:lnSpc>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Linear-Time Sequence Model</a:t>
            </a:r>
          </a:p>
          <a:p>
            <a:pPr marL="285750" indent="-285750">
              <a:lnSpc>
                <a:spcPct val="150000"/>
              </a:lnSpc>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State Space Model (SSM)</a:t>
            </a:r>
          </a:p>
          <a:p>
            <a:pPr marL="285750" indent="-285750">
              <a:lnSpc>
                <a:spcPct val="150000"/>
              </a:lnSpc>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Selective</a:t>
            </a:r>
            <a:endParaRPr lang="zh-CN" altLang="en-US" sz="20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A1E991A7-2A1A-1C11-E059-D1B269B7280C}"/>
              </a:ext>
            </a:extLst>
          </p:cNvPr>
          <p:cNvSpPr/>
          <p:nvPr/>
        </p:nvSpPr>
        <p:spPr>
          <a:xfrm>
            <a:off x="7805530" y="1669774"/>
            <a:ext cx="1232452" cy="781878"/>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a16="http://schemas.microsoft.com/office/drawing/2014/main" id="{203E4E10-B68D-5089-B4DA-32661003EC21}"/>
              </a:ext>
            </a:extLst>
          </p:cNvPr>
          <p:cNvPicPr>
            <a:picLocks noChangeAspect="1"/>
          </p:cNvPicPr>
          <p:nvPr/>
        </p:nvPicPr>
        <p:blipFill>
          <a:blip r:embed="rId5"/>
          <a:stretch>
            <a:fillRect/>
          </a:stretch>
        </p:blipFill>
        <p:spPr>
          <a:xfrm>
            <a:off x="8354907" y="4552122"/>
            <a:ext cx="2133600" cy="2133600"/>
          </a:xfrm>
          <a:prstGeom prst="rect">
            <a:avLst/>
          </a:prstGeom>
        </p:spPr>
      </p:pic>
      <p:sp>
        <p:nvSpPr>
          <p:cNvPr id="11" name="右大括号 10">
            <a:extLst>
              <a:ext uri="{FF2B5EF4-FFF2-40B4-BE49-F238E27FC236}">
                <a16:creationId xmlns:a16="http://schemas.microsoft.com/office/drawing/2014/main" id="{A0C55D87-13C8-463F-DAD3-EB9638A23C34}"/>
              </a:ext>
            </a:extLst>
          </p:cNvPr>
          <p:cNvSpPr/>
          <p:nvPr/>
        </p:nvSpPr>
        <p:spPr>
          <a:xfrm>
            <a:off x="4578350" y="5188227"/>
            <a:ext cx="291824" cy="755374"/>
          </a:xfrm>
          <a:prstGeom prst="rightBrace">
            <a:avLst>
              <a:gd name="adj1" fmla="val 8333"/>
              <a:gd name="adj2" fmla="val 48226"/>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E7ACE8B4-3172-6907-AF0C-99ABB6D1A28A}"/>
              </a:ext>
            </a:extLst>
          </p:cNvPr>
          <p:cNvSpPr txBox="1"/>
          <p:nvPr/>
        </p:nvSpPr>
        <p:spPr>
          <a:xfrm>
            <a:off x="4994411" y="5322900"/>
            <a:ext cx="2102128" cy="369332"/>
          </a:xfrm>
          <a:prstGeom prst="rect">
            <a:avLst/>
          </a:prstGeom>
          <a:noFill/>
        </p:spPr>
        <p:txBody>
          <a:bodyPr wrap="square" rtlCol="0">
            <a:spAutoFit/>
          </a:bodyPr>
          <a:lstStyle/>
          <a:p>
            <a:r>
              <a:rPr lang="en-US" altLang="zh-CN" dirty="0"/>
              <a:t>Previous work</a:t>
            </a:r>
            <a:endParaRPr lang="zh-CN" altLang="en-US" dirty="0"/>
          </a:p>
        </p:txBody>
      </p:sp>
      <p:cxnSp>
        <p:nvCxnSpPr>
          <p:cNvPr id="14" name="直接箭头连接符 13">
            <a:extLst>
              <a:ext uri="{FF2B5EF4-FFF2-40B4-BE49-F238E27FC236}">
                <a16:creationId xmlns:a16="http://schemas.microsoft.com/office/drawing/2014/main" id="{1B9CD682-7322-869F-0A69-FE8C61C542E1}"/>
              </a:ext>
            </a:extLst>
          </p:cNvPr>
          <p:cNvCxnSpPr/>
          <p:nvPr/>
        </p:nvCxnSpPr>
        <p:spPr>
          <a:xfrm>
            <a:off x="2451100" y="6235700"/>
            <a:ext cx="2273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F02658D0-F159-17B8-C7C1-F7BCD5F2ADD4}"/>
              </a:ext>
            </a:extLst>
          </p:cNvPr>
          <p:cNvSpPr txBox="1"/>
          <p:nvPr/>
        </p:nvSpPr>
        <p:spPr>
          <a:xfrm>
            <a:off x="4994411" y="6051034"/>
            <a:ext cx="1997489" cy="369332"/>
          </a:xfrm>
          <a:prstGeom prst="rect">
            <a:avLst/>
          </a:prstGeom>
          <a:noFill/>
        </p:spPr>
        <p:txBody>
          <a:bodyPr wrap="square" rtlCol="0">
            <a:spAutoFit/>
          </a:bodyPr>
          <a:lstStyle/>
          <a:p>
            <a:r>
              <a:rPr lang="en-US" altLang="zh-CN" dirty="0"/>
              <a:t>New Contribution</a:t>
            </a:r>
            <a:endParaRPr lang="zh-CN" altLang="en-US" dirty="0"/>
          </a:p>
        </p:txBody>
      </p:sp>
    </p:spTree>
    <p:extLst>
      <p:ext uri="{BB962C8B-B14F-4D97-AF65-F5344CB8AC3E}">
        <p14:creationId xmlns:p14="http://schemas.microsoft.com/office/powerpoint/2010/main" val="1614489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71342D6-B6D7-81EE-4783-8C786BCF205D}"/>
              </a:ext>
            </a:extLst>
          </p:cNvPr>
          <p:cNvSpPr>
            <a:spLocks noGrp="1"/>
          </p:cNvSpPr>
          <p:nvPr>
            <p:ph type="sldNum" sz="quarter" idx="12"/>
          </p:nvPr>
        </p:nvSpPr>
        <p:spPr/>
        <p:txBody>
          <a:bodyPr/>
          <a:lstStyle/>
          <a:p>
            <a:fld id="{565CE74E-AB26-4998-AD42-012C4C1AD076}" type="slidenum">
              <a:rPr lang="zh-CN" altLang="en-US" smtClean="0"/>
              <a:t>50</a:t>
            </a:fld>
            <a:endParaRPr lang="zh-CN" altLang="en-US"/>
          </a:p>
        </p:txBody>
      </p:sp>
      <p:sp>
        <p:nvSpPr>
          <p:cNvPr id="3" name="矩形 2">
            <a:extLst>
              <a:ext uri="{FF2B5EF4-FFF2-40B4-BE49-F238E27FC236}">
                <a16:creationId xmlns:a16="http://schemas.microsoft.com/office/drawing/2014/main" id="{9609359A-D20E-91D7-74B7-54B9CE81E59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F9FA31FD-2C92-7919-5D0E-EC5D2D914B6F}"/>
              </a:ext>
            </a:extLst>
          </p:cNvPr>
          <p:cNvPicPr>
            <a:picLocks noChangeAspect="1"/>
          </p:cNvPicPr>
          <p:nvPr/>
        </p:nvPicPr>
        <p:blipFill>
          <a:blip r:embed="rId2"/>
          <a:stretch>
            <a:fillRect/>
          </a:stretch>
        </p:blipFill>
        <p:spPr>
          <a:xfrm>
            <a:off x="11265327" y="-2"/>
            <a:ext cx="926672" cy="926672"/>
          </a:xfrm>
          <a:prstGeom prst="rect">
            <a:avLst/>
          </a:prstGeom>
        </p:spPr>
      </p:pic>
      <p:sp>
        <p:nvSpPr>
          <p:cNvPr id="6" name="文本框 5">
            <a:extLst>
              <a:ext uri="{FF2B5EF4-FFF2-40B4-BE49-F238E27FC236}">
                <a16:creationId xmlns:a16="http://schemas.microsoft.com/office/drawing/2014/main" id="{D094B0BF-8456-D7F8-2902-B66AADBCF242}"/>
              </a:ext>
            </a:extLst>
          </p:cNvPr>
          <p:cNvSpPr txBox="1"/>
          <p:nvPr/>
        </p:nvSpPr>
        <p:spPr>
          <a:xfrm>
            <a:off x="677332" y="926670"/>
            <a:ext cx="8188961" cy="3782061"/>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Mamba’s three main contributions:</a:t>
            </a:r>
          </a:p>
          <a:p>
            <a:pPr algn="just">
              <a:lnSpc>
                <a:spcPct val="150000"/>
              </a:lnSpc>
            </a:pPr>
            <a:endParaRPr lang="en-US" altLang="zh-CN" dirty="0">
              <a:latin typeface="Times New Roman" panose="02020603050405020304" pitchFamily="18" charset="0"/>
              <a:cs typeface="Times New Roman" panose="02020603050405020304" pitchFamily="18" charset="0"/>
            </a:endParaRPr>
          </a:p>
          <a:p>
            <a:pPr algn="just">
              <a:lnSpc>
                <a:spcPct val="150000"/>
              </a:lnSpc>
            </a:pPr>
            <a:r>
              <a:rPr lang="en-US" altLang="zh-CN" dirty="0">
                <a:latin typeface="Times New Roman" panose="02020603050405020304" pitchFamily="18" charset="0"/>
                <a:cs typeface="Times New Roman" panose="02020603050405020304" pitchFamily="18" charset="0"/>
              </a:rPr>
              <a:t>1. A </a:t>
            </a:r>
            <a:r>
              <a:rPr lang="en-US" altLang="zh-CN" b="1" dirty="0">
                <a:latin typeface="Times New Roman" panose="02020603050405020304" pitchFamily="18" charset="0"/>
                <a:cs typeface="Times New Roman" panose="02020603050405020304" pitchFamily="18" charset="0"/>
              </a:rPr>
              <a:t>selective scan algorithm</a:t>
            </a:r>
            <a:r>
              <a:rPr lang="en-US" altLang="zh-CN" dirty="0">
                <a:latin typeface="Times New Roman" panose="02020603050405020304" pitchFamily="18" charset="0"/>
                <a:cs typeface="Times New Roman" panose="02020603050405020304" pitchFamily="18" charset="0"/>
              </a:rPr>
              <a:t>, which allows the model to filter (</a:t>
            </a:r>
            <a:r>
              <a:rPr lang="en-US" altLang="zh-CN" dirty="0" err="1">
                <a:latin typeface="Times New Roman" panose="02020603050405020304" pitchFamily="18" charset="0"/>
                <a:cs typeface="Times New Roman" panose="02020603050405020304" pitchFamily="18" charset="0"/>
              </a:rPr>
              <a:t>ir</a:t>
            </a:r>
            <a:r>
              <a:rPr lang="en-US" altLang="zh-CN" dirty="0">
                <a:latin typeface="Times New Roman" panose="02020603050405020304" pitchFamily="18" charset="0"/>
                <a:cs typeface="Times New Roman" panose="02020603050405020304" pitchFamily="18" charset="0"/>
              </a:rPr>
              <a:t>)relevant information.</a:t>
            </a:r>
          </a:p>
          <a:p>
            <a:pPr algn="just">
              <a:lnSpc>
                <a:spcPct val="150000"/>
              </a:lnSpc>
            </a:pPr>
            <a:endParaRPr lang="en-US" altLang="zh-CN" dirty="0">
              <a:latin typeface="Times New Roman" panose="02020603050405020304" pitchFamily="18" charset="0"/>
              <a:cs typeface="Times New Roman" panose="02020603050405020304" pitchFamily="18" charset="0"/>
            </a:endParaRPr>
          </a:p>
          <a:p>
            <a:pPr algn="just">
              <a:lnSpc>
                <a:spcPct val="150000"/>
              </a:lnSpc>
            </a:pPr>
            <a:r>
              <a:rPr lang="en-US" altLang="zh-CN" dirty="0">
                <a:latin typeface="Times New Roman" panose="02020603050405020304" pitchFamily="18" charset="0"/>
                <a:cs typeface="Times New Roman" panose="02020603050405020304" pitchFamily="18" charset="0"/>
              </a:rPr>
              <a:t>2. A </a:t>
            </a:r>
            <a:r>
              <a:rPr lang="en-US" altLang="zh-CN" b="1" dirty="0">
                <a:latin typeface="Times New Roman" panose="02020603050405020304" pitchFamily="18" charset="0"/>
                <a:cs typeface="Times New Roman" panose="02020603050405020304" pitchFamily="18" charset="0"/>
              </a:rPr>
              <a:t>hardware-aware algorithm </a:t>
            </a:r>
            <a:r>
              <a:rPr lang="en-US" altLang="zh-CN" dirty="0">
                <a:latin typeface="Times New Roman" panose="02020603050405020304" pitchFamily="18" charset="0"/>
                <a:cs typeface="Times New Roman" panose="02020603050405020304" pitchFamily="18" charset="0"/>
              </a:rPr>
              <a:t>that allows for efficient storage of (intermediate) results through parallel scan, kernel fusion, and </a:t>
            </a:r>
            <a:r>
              <a:rPr lang="en-US" altLang="zh-CN" dirty="0" err="1">
                <a:latin typeface="Times New Roman" panose="02020603050405020304" pitchFamily="18" charset="0"/>
                <a:cs typeface="Times New Roman" panose="02020603050405020304" pitchFamily="18" charset="0"/>
              </a:rPr>
              <a:t>recomputation</a:t>
            </a:r>
            <a:r>
              <a:rPr lang="en-US" altLang="zh-CN" dirty="0">
                <a:latin typeface="Times New Roman" panose="02020603050405020304" pitchFamily="18" charset="0"/>
                <a:cs typeface="Times New Roman" panose="02020603050405020304" pitchFamily="18" charset="0"/>
              </a:rPr>
              <a:t>.</a:t>
            </a:r>
          </a:p>
          <a:p>
            <a:pPr algn="just">
              <a:lnSpc>
                <a:spcPct val="150000"/>
              </a:lnSpc>
            </a:pPr>
            <a:endParaRPr lang="en-US" altLang="zh-CN" dirty="0">
              <a:latin typeface="Times New Roman" panose="02020603050405020304" pitchFamily="18" charset="0"/>
              <a:cs typeface="Times New Roman" panose="02020603050405020304" pitchFamily="18" charset="0"/>
            </a:endParaRPr>
          </a:p>
          <a:p>
            <a:pPr algn="just">
              <a:lnSpc>
                <a:spcPct val="150000"/>
              </a:lnSpc>
            </a:pPr>
            <a:r>
              <a:rPr lang="en-US" altLang="zh-CN" dirty="0">
                <a:latin typeface="Times New Roman" panose="02020603050405020304" pitchFamily="18" charset="0"/>
                <a:cs typeface="Times New Roman" panose="02020603050405020304" pitchFamily="18" charset="0"/>
              </a:rPr>
              <a:t>3. A </a:t>
            </a:r>
            <a:r>
              <a:rPr lang="en-US" altLang="zh-CN" b="1" dirty="0">
                <a:latin typeface="Times New Roman" panose="02020603050405020304" pitchFamily="18" charset="0"/>
                <a:cs typeface="Times New Roman" panose="02020603050405020304" pitchFamily="18" charset="0"/>
              </a:rPr>
              <a:t>Simple framework </a:t>
            </a:r>
            <a:r>
              <a:rPr lang="en-US" altLang="zh-CN" dirty="0">
                <a:latin typeface="Times New Roman" panose="02020603050405020304" pitchFamily="18" charset="0"/>
                <a:cs typeface="Times New Roman" panose="02020603050405020304" pitchFamily="18" charset="0"/>
              </a:rPr>
              <a:t>compared to S4, it combines the design of prior SSM architectures with the MLP block of Transformers into a single block.</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38554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4B71AD7-50A9-7698-52D3-C36CF05214F4}"/>
              </a:ext>
            </a:extLst>
          </p:cNvPr>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3" name="矩形 2">
            <a:extLst>
              <a:ext uri="{FF2B5EF4-FFF2-40B4-BE49-F238E27FC236}">
                <a16:creationId xmlns:a16="http://schemas.microsoft.com/office/drawing/2014/main" id="{E1ABEF94-7643-A045-4283-6AB862C958E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78C2DA8-25D4-815C-4836-6B7837D7A4E9}"/>
              </a:ext>
            </a:extLst>
          </p:cNvPr>
          <p:cNvPicPr>
            <a:picLocks noChangeAspect="1"/>
          </p:cNvPicPr>
          <p:nvPr/>
        </p:nvPicPr>
        <p:blipFill>
          <a:blip r:embed="rId2"/>
          <a:stretch>
            <a:fillRect/>
          </a:stretch>
        </p:blipFill>
        <p:spPr>
          <a:xfrm>
            <a:off x="11265327" y="-2"/>
            <a:ext cx="926672" cy="926672"/>
          </a:xfrm>
          <a:prstGeom prst="rect">
            <a:avLst/>
          </a:prstGeom>
        </p:spPr>
      </p:pic>
      <p:sp>
        <p:nvSpPr>
          <p:cNvPr id="6" name="文本框 5">
            <a:extLst>
              <a:ext uri="{FF2B5EF4-FFF2-40B4-BE49-F238E27FC236}">
                <a16:creationId xmlns:a16="http://schemas.microsoft.com/office/drawing/2014/main" id="{76703B04-9E5C-658F-0126-1B9704903565}"/>
              </a:ext>
            </a:extLst>
          </p:cNvPr>
          <p:cNvSpPr txBox="1"/>
          <p:nvPr/>
        </p:nvSpPr>
        <p:spPr>
          <a:xfrm>
            <a:off x="788456" y="926670"/>
            <a:ext cx="7254240" cy="2951064"/>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The recurrent representation of an SSM creates a small state that is quite efficient as it compresses the entire history. However, compared to a Transformer model which does no compression of the history (through the attention matrix), it is much less powerful.</a:t>
            </a:r>
          </a:p>
          <a:p>
            <a:pPr algn="just">
              <a:lnSpc>
                <a:spcPct val="150000"/>
              </a:lnSpc>
            </a:pPr>
            <a:endParaRPr lang="en-US" altLang="zh-CN" dirty="0">
              <a:latin typeface="Times New Roman" panose="02020603050405020304" pitchFamily="18" charset="0"/>
              <a:cs typeface="Times New Roman" panose="02020603050405020304" pitchFamily="18" charset="0"/>
            </a:endParaRPr>
          </a:p>
          <a:p>
            <a:pPr algn="just">
              <a:lnSpc>
                <a:spcPct val="150000"/>
              </a:lnSpc>
            </a:pPr>
            <a:r>
              <a:rPr lang="en-US" altLang="zh-CN" dirty="0">
                <a:latin typeface="Times New Roman" panose="02020603050405020304" pitchFamily="18" charset="0"/>
                <a:cs typeface="Times New Roman" panose="02020603050405020304" pitchFamily="18" charset="0"/>
              </a:rPr>
              <a:t>Mamba aims to have the best of both worlds. A small state that is as powerful as the state of a Transformer:</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44B07AE2-7BE3-2A65-9AB7-A2BB2F53E20D}"/>
              </a:ext>
            </a:extLst>
          </p:cNvPr>
          <p:cNvPicPr>
            <a:picLocks noChangeAspect="1"/>
          </p:cNvPicPr>
          <p:nvPr/>
        </p:nvPicPr>
        <p:blipFill>
          <a:blip r:embed="rId3"/>
          <a:stretch>
            <a:fillRect/>
          </a:stretch>
        </p:blipFill>
        <p:spPr>
          <a:xfrm>
            <a:off x="485347" y="243859"/>
            <a:ext cx="219475" cy="219475"/>
          </a:xfrm>
          <a:prstGeom prst="rect">
            <a:avLst/>
          </a:prstGeom>
        </p:spPr>
      </p:pic>
      <p:sp>
        <p:nvSpPr>
          <p:cNvPr id="8" name="文本框 7">
            <a:extLst>
              <a:ext uri="{FF2B5EF4-FFF2-40B4-BE49-F238E27FC236}">
                <a16:creationId xmlns:a16="http://schemas.microsoft.com/office/drawing/2014/main" id="{304DB9ED-198E-D50B-6B2D-B67FE0E0A782}"/>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 Selectively Retain Information</a:t>
            </a:r>
          </a:p>
        </p:txBody>
      </p:sp>
      <p:pic>
        <p:nvPicPr>
          <p:cNvPr id="9" name="图片 8">
            <a:extLst>
              <a:ext uri="{FF2B5EF4-FFF2-40B4-BE49-F238E27FC236}">
                <a16:creationId xmlns:a16="http://schemas.microsoft.com/office/drawing/2014/main" id="{42748C04-D1C3-7045-B7F4-01F0B8E7B44C}"/>
              </a:ext>
            </a:extLst>
          </p:cNvPr>
          <p:cNvPicPr>
            <a:picLocks noChangeAspect="1"/>
          </p:cNvPicPr>
          <p:nvPr/>
        </p:nvPicPr>
        <p:blipFill>
          <a:blip r:embed="rId4"/>
          <a:stretch>
            <a:fillRect/>
          </a:stretch>
        </p:blipFill>
        <p:spPr>
          <a:xfrm>
            <a:off x="1234978" y="4064963"/>
            <a:ext cx="7599680" cy="2291387"/>
          </a:xfrm>
          <a:prstGeom prst="rect">
            <a:avLst/>
          </a:prstGeom>
        </p:spPr>
      </p:pic>
    </p:spTree>
    <p:extLst>
      <p:ext uri="{BB962C8B-B14F-4D97-AF65-F5344CB8AC3E}">
        <p14:creationId xmlns:p14="http://schemas.microsoft.com/office/powerpoint/2010/main" val="17007612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1B8DEF-FF5B-93E3-438A-2B197F9E6F69}"/>
              </a:ext>
            </a:extLst>
          </p:cNvPr>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3" name="矩形 2">
            <a:extLst>
              <a:ext uri="{FF2B5EF4-FFF2-40B4-BE49-F238E27FC236}">
                <a16:creationId xmlns:a16="http://schemas.microsoft.com/office/drawing/2014/main" id="{9FF35FB9-11FE-F6D2-6988-599DFA67587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3091A800-DFFB-638F-C7FC-CFDB3F97A0D4}"/>
              </a:ext>
            </a:extLst>
          </p:cNvPr>
          <p:cNvPicPr>
            <a:picLocks noChangeAspect="1"/>
          </p:cNvPicPr>
          <p:nvPr/>
        </p:nvPicPr>
        <p:blipFill>
          <a:blip r:embed="rId2"/>
          <a:stretch>
            <a:fillRect/>
          </a:stretch>
        </p:blipFill>
        <p:spPr>
          <a:xfrm>
            <a:off x="740544" y="1466274"/>
            <a:ext cx="10613256" cy="3925451"/>
          </a:xfrm>
          <a:prstGeom prst="rect">
            <a:avLst/>
          </a:prstGeom>
        </p:spPr>
      </p:pic>
      <p:pic>
        <p:nvPicPr>
          <p:cNvPr id="6" name="图片 5">
            <a:extLst>
              <a:ext uri="{FF2B5EF4-FFF2-40B4-BE49-F238E27FC236}">
                <a16:creationId xmlns:a16="http://schemas.microsoft.com/office/drawing/2014/main" id="{EEA7816D-FBBC-CD20-726E-A7AE2143208A}"/>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243465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0135E9-55FC-F459-77C3-404630C63FCE}"/>
              </a:ext>
            </a:extLst>
          </p:cNvPr>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3" name="矩形 2">
            <a:extLst>
              <a:ext uri="{FF2B5EF4-FFF2-40B4-BE49-F238E27FC236}">
                <a16:creationId xmlns:a16="http://schemas.microsoft.com/office/drawing/2014/main" id="{D68CF3B7-18FC-815A-AB51-44BCC8E8759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BCCD8BE1-7674-690D-72BF-C92E30ECFF85}"/>
              </a:ext>
            </a:extLst>
          </p:cNvPr>
          <p:cNvPicPr>
            <a:picLocks noChangeAspect="1"/>
          </p:cNvPicPr>
          <p:nvPr/>
        </p:nvPicPr>
        <p:blipFill>
          <a:blip r:embed="rId2"/>
          <a:stretch>
            <a:fillRect/>
          </a:stretch>
        </p:blipFill>
        <p:spPr>
          <a:xfrm>
            <a:off x="466540" y="772093"/>
            <a:ext cx="5339535" cy="3136735"/>
          </a:xfrm>
          <a:prstGeom prst="rect">
            <a:avLst/>
          </a:prstGeom>
        </p:spPr>
      </p:pic>
      <p:pic>
        <p:nvPicPr>
          <p:cNvPr id="6" name="图片 5">
            <a:extLst>
              <a:ext uri="{FF2B5EF4-FFF2-40B4-BE49-F238E27FC236}">
                <a16:creationId xmlns:a16="http://schemas.microsoft.com/office/drawing/2014/main" id="{F9B858FF-398A-66C0-1109-A47B1F082E55}"/>
              </a:ext>
            </a:extLst>
          </p:cNvPr>
          <p:cNvPicPr>
            <a:picLocks noChangeAspect="1"/>
          </p:cNvPicPr>
          <p:nvPr/>
        </p:nvPicPr>
        <p:blipFill>
          <a:blip r:embed="rId3"/>
          <a:stretch>
            <a:fillRect/>
          </a:stretch>
        </p:blipFill>
        <p:spPr>
          <a:xfrm>
            <a:off x="384060" y="4127270"/>
            <a:ext cx="5400383" cy="1880356"/>
          </a:xfrm>
          <a:prstGeom prst="rect">
            <a:avLst/>
          </a:prstGeom>
        </p:spPr>
      </p:pic>
      <p:pic>
        <p:nvPicPr>
          <p:cNvPr id="7" name="图片 6">
            <a:extLst>
              <a:ext uri="{FF2B5EF4-FFF2-40B4-BE49-F238E27FC236}">
                <a16:creationId xmlns:a16="http://schemas.microsoft.com/office/drawing/2014/main" id="{9248BA8C-8E99-82A6-6181-2797A1612320}"/>
              </a:ext>
            </a:extLst>
          </p:cNvPr>
          <p:cNvPicPr>
            <a:picLocks noChangeAspect="1"/>
          </p:cNvPicPr>
          <p:nvPr/>
        </p:nvPicPr>
        <p:blipFill>
          <a:blip r:embed="rId4"/>
          <a:stretch>
            <a:fillRect/>
          </a:stretch>
        </p:blipFill>
        <p:spPr>
          <a:xfrm>
            <a:off x="485347" y="243859"/>
            <a:ext cx="219475" cy="219475"/>
          </a:xfrm>
          <a:prstGeom prst="rect">
            <a:avLst/>
          </a:prstGeom>
        </p:spPr>
      </p:pic>
      <p:sp>
        <p:nvSpPr>
          <p:cNvPr id="8" name="文本框 7">
            <a:extLst>
              <a:ext uri="{FF2B5EF4-FFF2-40B4-BE49-F238E27FC236}">
                <a16:creationId xmlns:a16="http://schemas.microsoft.com/office/drawing/2014/main" id="{F26C0911-22BF-E281-A81E-CCBB4D98ABBF}"/>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Input and Output</a:t>
            </a:r>
          </a:p>
        </p:txBody>
      </p:sp>
      <p:sp>
        <p:nvSpPr>
          <p:cNvPr id="9" name="文本框 8">
            <a:extLst>
              <a:ext uri="{FF2B5EF4-FFF2-40B4-BE49-F238E27FC236}">
                <a16:creationId xmlns:a16="http://schemas.microsoft.com/office/drawing/2014/main" id="{A4EF0A6A-5745-F3DC-2F2E-1034058964EA}"/>
              </a:ext>
            </a:extLst>
          </p:cNvPr>
          <p:cNvSpPr txBox="1"/>
          <p:nvPr/>
        </p:nvSpPr>
        <p:spPr>
          <a:xfrm>
            <a:off x="6096000" y="772093"/>
            <a:ext cx="5801798" cy="4566891"/>
          </a:xfrm>
          <a:prstGeom prst="rect">
            <a:avLst/>
          </a:prstGeom>
          <a:noFill/>
        </p:spPr>
        <p:txBody>
          <a:bodyPr wrap="square" rtlCol="0">
            <a:spAutoFit/>
          </a:bodyPr>
          <a:lstStyle/>
          <a:p>
            <a:pPr algn="just">
              <a:lnSpc>
                <a:spcPct val="150000"/>
              </a:lnSpc>
            </a:pPr>
            <a:r>
              <a:rPr lang="en-US" altLang="zh-CN" sz="1600" dirty="0">
                <a:latin typeface="Times New Roman" panose="02020603050405020304" pitchFamily="18" charset="0"/>
                <a:cs typeface="Times New Roman" panose="02020603050405020304" pitchFamily="18" charset="0"/>
              </a:rPr>
              <a:t>In S4 Model,</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it was like the Transformer</a:t>
            </a:r>
          </a:p>
          <a:p>
            <a:pPr marL="285750" indent="-285750" algn="just">
              <a:lnSpc>
                <a:spcPct val="150000"/>
              </a:lnSpc>
              <a:buFont typeface="Wingdings" panose="05000000000000000000" pitchFamily="2" charset="2"/>
              <a:buChar char="Ø"/>
            </a:pPr>
            <a:r>
              <a:rPr lang="en-US" altLang="zh-CN" sz="1600" b="1" dirty="0">
                <a:latin typeface="Times New Roman" panose="02020603050405020304" pitchFamily="18" charset="0"/>
                <a:cs typeface="Times New Roman" panose="02020603050405020304" pitchFamily="18" charset="0"/>
              </a:rPr>
              <a:t>Batch Size (B) </a:t>
            </a:r>
            <a:r>
              <a:rPr lang="en-US" altLang="zh-CN" sz="1600" dirty="0">
                <a:latin typeface="Times New Roman" panose="02020603050405020304" pitchFamily="18" charset="0"/>
                <a:cs typeface="Times New Roman" panose="02020603050405020304" pitchFamily="18" charset="0"/>
              </a:rPr>
              <a:t>- This dimension represents the number of independent sequences being processed simultaneously. Batch processing efficiently utilizes GPU parallel computing capabilities to speed up the training process.</a:t>
            </a:r>
          </a:p>
          <a:p>
            <a:pPr marL="285750" indent="-285750" algn="just">
              <a:lnSpc>
                <a:spcPct val="150000"/>
              </a:lnSpc>
              <a:buFont typeface="Wingdings" panose="05000000000000000000" pitchFamily="2" charset="2"/>
              <a:buChar char="Ø"/>
            </a:pPr>
            <a:r>
              <a:rPr lang="en-US" altLang="zh-CN" sz="1600" b="1" dirty="0">
                <a:latin typeface="Times New Roman" panose="02020603050405020304" pitchFamily="18" charset="0"/>
                <a:cs typeface="Times New Roman" panose="02020603050405020304" pitchFamily="18" charset="0"/>
              </a:rPr>
              <a:t>Sequence Length (L) </a:t>
            </a:r>
            <a:r>
              <a:rPr lang="en-US" altLang="zh-CN" sz="1600" dirty="0">
                <a:latin typeface="Times New Roman" panose="02020603050405020304" pitchFamily="18" charset="0"/>
                <a:cs typeface="Times New Roman" panose="02020603050405020304" pitchFamily="18" charset="0"/>
              </a:rPr>
              <a:t>- This dimension indicates the number of elements (usually words, characters, or time points) in each sequence.</a:t>
            </a:r>
          </a:p>
          <a:p>
            <a:pPr marL="285750" indent="-285750" algn="just">
              <a:lnSpc>
                <a:spcPct val="150000"/>
              </a:lnSpc>
              <a:buFont typeface="Wingdings" panose="05000000000000000000" pitchFamily="2" charset="2"/>
              <a:buChar char="Ø"/>
            </a:pPr>
            <a:r>
              <a:rPr lang="en-US" altLang="zh-CN" sz="1600" b="1" dirty="0">
                <a:latin typeface="Times New Roman" panose="02020603050405020304" pitchFamily="18" charset="0"/>
                <a:cs typeface="Times New Roman" panose="02020603050405020304" pitchFamily="18" charset="0"/>
              </a:rPr>
              <a:t>Feature or Embedding Dimension (D) </a:t>
            </a:r>
            <a:r>
              <a:rPr lang="en-US" altLang="zh-CN" sz="1600" dirty="0">
                <a:latin typeface="Times New Roman" panose="02020603050405020304" pitchFamily="18" charset="0"/>
                <a:cs typeface="Times New Roman" panose="02020603050405020304" pitchFamily="18" charset="0"/>
              </a:rPr>
              <a:t>- This dimension represents the number of features for each sequence element. </a:t>
            </a:r>
          </a:p>
          <a:p>
            <a:pPr marL="285750" indent="-285750" algn="just">
              <a:lnSpc>
                <a:spcPct val="150000"/>
              </a:lnSpc>
              <a:buFont typeface="Wingdings" panose="05000000000000000000" pitchFamily="2" charset="2"/>
              <a:buChar char="Ø"/>
            </a:pPr>
            <a:endParaRPr lang="en-US" altLang="zh-CN"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zh-CN" alt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83EE936-3D8E-DB3C-69B6-025A912A4DAA}"/>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2566920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06FB91B-E2D0-1164-BB06-6A7DC7DDB893}"/>
              </a:ext>
            </a:extLst>
          </p:cNvPr>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3" name="矩形 2">
            <a:extLst>
              <a:ext uri="{FF2B5EF4-FFF2-40B4-BE49-F238E27FC236}">
                <a16:creationId xmlns:a16="http://schemas.microsoft.com/office/drawing/2014/main" id="{FDFEB561-CB79-EB29-B9B1-FDA0C7957C6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8632D68C-C0DE-4D3F-E7C6-206B88E40A0C}"/>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803B5FFB-6901-6463-0B93-CCC60727249D}"/>
              </a:ext>
            </a:extLst>
          </p:cNvPr>
          <p:cNvPicPr>
            <a:picLocks noChangeAspect="1"/>
          </p:cNvPicPr>
          <p:nvPr/>
        </p:nvPicPr>
        <p:blipFill>
          <a:blip r:embed="rId3"/>
          <a:stretch>
            <a:fillRect/>
          </a:stretch>
        </p:blipFill>
        <p:spPr>
          <a:xfrm>
            <a:off x="1008683" y="1461205"/>
            <a:ext cx="10330903" cy="3122027"/>
          </a:xfrm>
          <a:prstGeom prst="rect">
            <a:avLst/>
          </a:prstGeom>
        </p:spPr>
      </p:pic>
      <p:pic>
        <p:nvPicPr>
          <p:cNvPr id="6" name="图片 5">
            <a:extLst>
              <a:ext uri="{FF2B5EF4-FFF2-40B4-BE49-F238E27FC236}">
                <a16:creationId xmlns:a16="http://schemas.microsoft.com/office/drawing/2014/main" id="{0CC5AFBB-CF16-E3F9-E917-2AF3A9AE6EEE}"/>
              </a:ext>
            </a:extLst>
          </p:cNvPr>
          <p:cNvPicPr>
            <a:picLocks noChangeAspect="1"/>
          </p:cNvPicPr>
          <p:nvPr/>
        </p:nvPicPr>
        <p:blipFill>
          <a:blip r:embed="rId4"/>
          <a:stretch>
            <a:fillRect/>
          </a:stretch>
        </p:blipFill>
        <p:spPr>
          <a:xfrm>
            <a:off x="485347" y="243859"/>
            <a:ext cx="219475" cy="219475"/>
          </a:xfrm>
          <a:prstGeom prst="rect">
            <a:avLst/>
          </a:prstGeom>
        </p:spPr>
      </p:pic>
      <p:sp>
        <p:nvSpPr>
          <p:cNvPr id="7" name="文本框 6">
            <a:extLst>
              <a:ext uri="{FF2B5EF4-FFF2-40B4-BE49-F238E27FC236}">
                <a16:creationId xmlns:a16="http://schemas.microsoft.com/office/drawing/2014/main" id="{DA82CC4C-024B-5B6B-1D7C-0260BAAE48E7}"/>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Difference between S4 and S6(Mamba)</a:t>
            </a:r>
          </a:p>
        </p:txBody>
      </p:sp>
      <p:pic>
        <p:nvPicPr>
          <p:cNvPr id="8" name="图片 7">
            <a:extLst>
              <a:ext uri="{FF2B5EF4-FFF2-40B4-BE49-F238E27FC236}">
                <a16:creationId xmlns:a16="http://schemas.microsoft.com/office/drawing/2014/main" id="{58CB6FFB-6491-FFA6-ED1A-9129E73F55AF}"/>
              </a:ext>
            </a:extLst>
          </p:cNvPr>
          <p:cNvPicPr>
            <a:picLocks noChangeAspect="1"/>
          </p:cNvPicPr>
          <p:nvPr/>
        </p:nvPicPr>
        <p:blipFill>
          <a:blip r:embed="rId5"/>
          <a:stretch>
            <a:fillRect/>
          </a:stretch>
        </p:blipFill>
        <p:spPr>
          <a:xfrm>
            <a:off x="1008683" y="4773307"/>
            <a:ext cx="4862140" cy="1831911"/>
          </a:xfrm>
          <a:prstGeom prst="rect">
            <a:avLst/>
          </a:prstGeom>
        </p:spPr>
      </p:pic>
      <p:pic>
        <p:nvPicPr>
          <p:cNvPr id="9" name="图片 8">
            <a:extLst>
              <a:ext uri="{FF2B5EF4-FFF2-40B4-BE49-F238E27FC236}">
                <a16:creationId xmlns:a16="http://schemas.microsoft.com/office/drawing/2014/main" id="{803179FA-38A9-835A-3731-64D1AF66F2BB}"/>
              </a:ext>
            </a:extLst>
          </p:cNvPr>
          <p:cNvPicPr>
            <a:picLocks noChangeAspect="1"/>
          </p:cNvPicPr>
          <p:nvPr/>
        </p:nvPicPr>
        <p:blipFill>
          <a:blip r:embed="rId6"/>
          <a:stretch>
            <a:fillRect/>
          </a:stretch>
        </p:blipFill>
        <p:spPr>
          <a:xfrm>
            <a:off x="6508020" y="4773307"/>
            <a:ext cx="4335578" cy="1830032"/>
          </a:xfrm>
          <a:prstGeom prst="rect">
            <a:avLst/>
          </a:prstGeom>
        </p:spPr>
      </p:pic>
      <p:sp>
        <p:nvSpPr>
          <p:cNvPr id="11" name="文本框 10">
            <a:extLst>
              <a:ext uri="{FF2B5EF4-FFF2-40B4-BE49-F238E27FC236}">
                <a16:creationId xmlns:a16="http://schemas.microsoft.com/office/drawing/2014/main" id="{D8E3FCBD-2C75-BF4B-93B5-41D8C97B9EB3}"/>
              </a:ext>
            </a:extLst>
          </p:cNvPr>
          <p:cNvSpPr txBox="1"/>
          <p:nvPr/>
        </p:nvSpPr>
        <p:spPr>
          <a:xfrm>
            <a:off x="1815464" y="548729"/>
            <a:ext cx="7854950" cy="873572"/>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Mamba makes matrices B and C, and even the step size ∆, dependent on the input by incorporating the sequence length and batch size of the input: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2137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5B1C898-2CD4-6EB8-1C94-781CC81769E2}"/>
              </a:ext>
            </a:extLst>
          </p:cNvPr>
          <p:cNvSpPr>
            <a:spLocks noGrp="1"/>
          </p:cNvSpPr>
          <p:nvPr>
            <p:ph type="sldNum" sz="quarter" idx="12"/>
          </p:nvPr>
        </p:nvSpPr>
        <p:spPr/>
        <p:txBody>
          <a:bodyPr/>
          <a:lstStyle/>
          <a:p>
            <a:fld id="{565CE74E-AB26-4998-AD42-012C4C1AD076}" type="slidenum">
              <a:rPr lang="zh-CN" altLang="en-US" smtClean="0"/>
              <a:t>55</a:t>
            </a:fld>
            <a:endParaRPr lang="zh-CN" altLang="en-US"/>
          </a:p>
        </p:txBody>
      </p:sp>
      <p:pic>
        <p:nvPicPr>
          <p:cNvPr id="5" name="图片 4">
            <a:extLst>
              <a:ext uri="{FF2B5EF4-FFF2-40B4-BE49-F238E27FC236}">
                <a16:creationId xmlns:a16="http://schemas.microsoft.com/office/drawing/2014/main" id="{C78CA82D-3691-C2E5-B43B-5FFBA32190D1}"/>
              </a:ext>
            </a:extLst>
          </p:cNvPr>
          <p:cNvPicPr>
            <a:picLocks noChangeAspect="1"/>
          </p:cNvPicPr>
          <p:nvPr/>
        </p:nvPicPr>
        <p:blipFill>
          <a:blip r:embed="rId2"/>
          <a:stretch>
            <a:fillRect/>
          </a:stretch>
        </p:blipFill>
        <p:spPr>
          <a:xfrm>
            <a:off x="1365272" y="1414308"/>
            <a:ext cx="2633700" cy="1170533"/>
          </a:xfrm>
          <a:prstGeom prst="rect">
            <a:avLst/>
          </a:prstGeom>
        </p:spPr>
      </p:pic>
      <p:pic>
        <p:nvPicPr>
          <p:cNvPr id="6" name="图片 5">
            <a:extLst>
              <a:ext uri="{FF2B5EF4-FFF2-40B4-BE49-F238E27FC236}">
                <a16:creationId xmlns:a16="http://schemas.microsoft.com/office/drawing/2014/main" id="{B6C8A205-17AE-5EF8-F109-1E09CB5E1BC4}"/>
              </a:ext>
            </a:extLst>
          </p:cNvPr>
          <p:cNvPicPr>
            <a:picLocks noChangeAspect="1"/>
          </p:cNvPicPr>
          <p:nvPr/>
        </p:nvPicPr>
        <p:blipFill>
          <a:blip r:embed="rId3"/>
          <a:stretch>
            <a:fillRect/>
          </a:stretch>
        </p:blipFill>
        <p:spPr>
          <a:xfrm>
            <a:off x="1365272" y="2977325"/>
            <a:ext cx="3499407" cy="365792"/>
          </a:xfrm>
          <a:prstGeom prst="rect">
            <a:avLst/>
          </a:prstGeom>
        </p:spPr>
      </p:pic>
      <p:pic>
        <p:nvPicPr>
          <p:cNvPr id="7" name="图片 6">
            <a:extLst>
              <a:ext uri="{FF2B5EF4-FFF2-40B4-BE49-F238E27FC236}">
                <a16:creationId xmlns:a16="http://schemas.microsoft.com/office/drawing/2014/main" id="{37FFBD55-6484-3BBF-DD02-CA0B3514C3D6}"/>
              </a:ext>
            </a:extLst>
          </p:cNvPr>
          <p:cNvPicPr>
            <a:picLocks noChangeAspect="1"/>
          </p:cNvPicPr>
          <p:nvPr/>
        </p:nvPicPr>
        <p:blipFill>
          <a:blip r:embed="rId4"/>
          <a:stretch>
            <a:fillRect/>
          </a:stretch>
        </p:blipFill>
        <p:spPr>
          <a:xfrm>
            <a:off x="6495104" y="1669620"/>
            <a:ext cx="4230991" cy="2981202"/>
          </a:xfrm>
          <a:prstGeom prst="rect">
            <a:avLst/>
          </a:prstGeom>
        </p:spPr>
      </p:pic>
      <p:sp>
        <p:nvSpPr>
          <p:cNvPr id="9" name="文本框 8">
            <a:extLst>
              <a:ext uri="{FF2B5EF4-FFF2-40B4-BE49-F238E27FC236}">
                <a16:creationId xmlns:a16="http://schemas.microsoft.com/office/drawing/2014/main" id="{D66EAE3A-185E-A054-3938-7AF7D6089BF9}"/>
              </a:ext>
            </a:extLst>
          </p:cNvPr>
          <p:cNvSpPr txBox="1"/>
          <p:nvPr/>
        </p:nvSpPr>
        <p:spPr>
          <a:xfrm>
            <a:off x="1262898" y="3735601"/>
            <a:ext cx="4476749" cy="1289071"/>
          </a:xfrm>
          <a:prstGeom prst="rect">
            <a:avLst/>
          </a:prstGeom>
          <a:noFill/>
        </p:spPr>
        <p:txBody>
          <a:bodyPr wrap="square">
            <a:spAutoFit/>
          </a:bodyPr>
          <a:lstStyle/>
          <a:p>
            <a:pPr algn="just">
              <a:lnSpc>
                <a:spcPct val="150000"/>
              </a:lnSpc>
            </a:pPr>
            <a:r>
              <a:rPr lang="en-US" altLang="zh-CN" dirty="0" err="1">
                <a:latin typeface="Times New Roman" panose="02020603050405020304" pitchFamily="18" charset="0"/>
                <a:cs typeface="Times New Roman" panose="02020603050405020304" pitchFamily="18" charset="0"/>
              </a:rPr>
              <a:t>SoftPlus</a:t>
            </a:r>
            <a:r>
              <a:rPr lang="en-US" altLang="zh-CN" dirty="0">
                <a:latin typeface="Times New Roman" panose="02020603050405020304" pitchFamily="18" charset="0"/>
                <a:cs typeface="Times New Roman" panose="02020603050405020304" pitchFamily="18" charset="0"/>
              </a:rPr>
              <a:t> is a smooth approximation to the </a:t>
            </a:r>
            <a:r>
              <a:rPr lang="en-US" altLang="zh-CN" dirty="0" err="1">
                <a:latin typeface="Times New Roman" panose="02020603050405020304" pitchFamily="18" charset="0"/>
                <a:cs typeface="Times New Roman" panose="02020603050405020304" pitchFamily="18" charset="0"/>
              </a:rPr>
              <a:t>ReLU</a:t>
            </a:r>
            <a:r>
              <a:rPr lang="en-US" altLang="zh-CN" dirty="0">
                <a:latin typeface="Times New Roman" panose="02020603050405020304" pitchFamily="18" charset="0"/>
                <a:cs typeface="Times New Roman" panose="02020603050405020304" pitchFamily="18" charset="0"/>
              </a:rPr>
              <a:t> function and can be used to constrain the output of a machine to always be positive.</a:t>
            </a:r>
            <a:endParaRPr lang="zh-CN"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B4E039F2-5F8A-46C8-5403-5A6FA9933A7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1" name="图片 10">
            <a:extLst>
              <a:ext uri="{FF2B5EF4-FFF2-40B4-BE49-F238E27FC236}">
                <a16:creationId xmlns:a16="http://schemas.microsoft.com/office/drawing/2014/main" id="{83C711DB-D33D-30D4-FCE1-996ACDBF1384}"/>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23415193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D796ED-B4CE-98CA-67D1-7745E1422B86}"/>
              </a:ext>
            </a:extLst>
          </p:cNvPr>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12" name="矩形 11">
            <a:extLst>
              <a:ext uri="{FF2B5EF4-FFF2-40B4-BE49-F238E27FC236}">
                <a16:creationId xmlns:a16="http://schemas.microsoft.com/office/drawing/2014/main" id="{87965DF5-7BB2-588F-D054-8466F733061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29D5F46B-4A3D-D6E5-9E33-14F6897A94D4}"/>
              </a:ext>
            </a:extLst>
          </p:cNvPr>
          <p:cNvPicPr>
            <a:picLocks noChangeAspect="1"/>
          </p:cNvPicPr>
          <p:nvPr/>
        </p:nvPicPr>
        <p:blipFill>
          <a:blip r:embed="rId2"/>
          <a:stretch>
            <a:fillRect/>
          </a:stretch>
        </p:blipFill>
        <p:spPr>
          <a:xfrm>
            <a:off x="11265327" y="-2"/>
            <a:ext cx="926672" cy="926672"/>
          </a:xfrm>
          <a:prstGeom prst="rect">
            <a:avLst/>
          </a:prstGeom>
        </p:spPr>
      </p:pic>
      <p:sp>
        <p:nvSpPr>
          <p:cNvPr id="14" name="文本框 13">
            <a:extLst>
              <a:ext uri="{FF2B5EF4-FFF2-40B4-BE49-F238E27FC236}">
                <a16:creationId xmlns:a16="http://schemas.microsoft.com/office/drawing/2014/main" id="{FE7C0FD8-D6F5-46E5-2F5E-23BF1FE06100}"/>
              </a:ext>
            </a:extLst>
          </p:cNvPr>
          <p:cNvSpPr txBox="1"/>
          <p:nvPr/>
        </p:nvSpPr>
        <p:spPr>
          <a:xfrm>
            <a:off x="698656" y="579791"/>
            <a:ext cx="6096000" cy="1615827"/>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A smaller step size ∆ results in ignoring specific words and instead using the previous context more whilst a larger step size ∆ focuses on the input words more than the context.</a:t>
            </a:r>
          </a:p>
          <a:p>
            <a:endParaRPr lang="en-US" altLang="zh-CN" dirty="0"/>
          </a:p>
        </p:txBody>
      </p:sp>
      <p:sp>
        <p:nvSpPr>
          <p:cNvPr id="16" name="文本框 15">
            <a:extLst>
              <a:ext uri="{FF2B5EF4-FFF2-40B4-BE49-F238E27FC236}">
                <a16:creationId xmlns:a16="http://schemas.microsoft.com/office/drawing/2014/main" id="{3C6147B1-3555-30AE-FC49-EF09BA543218}"/>
              </a:ext>
            </a:extLst>
          </p:cNvPr>
          <p:cNvSpPr txBox="1"/>
          <p:nvPr/>
        </p:nvSpPr>
        <p:spPr>
          <a:xfrm>
            <a:off x="602788" y="2270125"/>
            <a:ext cx="6096000" cy="87357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 in SSMs can be seen to play a generalized role of the RNN gating mechanism.</a:t>
            </a:r>
            <a:endParaRPr lang="zh-CN" altLang="en-US" dirty="0">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DEB0DC0D-69CD-6C84-9FBB-FDB3B3035BFD}"/>
              </a:ext>
            </a:extLst>
          </p:cNvPr>
          <p:cNvPicPr>
            <a:picLocks noChangeAspect="1"/>
          </p:cNvPicPr>
          <p:nvPr/>
        </p:nvPicPr>
        <p:blipFill>
          <a:blip r:embed="rId3"/>
          <a:stretch>
            <a:fillRect/>
          </a:stretch>
        </p:blipFill>
        <p:spPr>
          <a:xfrm>
            <a:off x="602788" y="3429000"/>
            <a:ext cx="6287737" cy="2716337"/>
          </a:xfrm>
          <a:prstGeom prst="rect">
            <a:avLst/>
          </a:prstGeom>
        </p:spPr>
      </p:pic>
      <p:pic>
        <p:nvPicPr>
          <p:cNvPr id="18" name="图片 17">
            <a:extLst>
              <a:ext uri="{FF2B5EF4-FFF2-40B4-BE49-F238E27FC236}">
                <a16:creationId xmlns:a16="http://schemas.microsoft.com/office/drawing/2014/main" id="{0D012223-A3D2-1315-D89F-DED301F34EB3}"/>
              </a:ext>
            </a:extLst>
          </p:cNvPr>
          <p:cNvPicPr>
            <a:picLocks noChangeAspect="1"/>
          </p:cNvPicPr>
          <p:nvPr/>
        </p:nvPicPr>
        <p:blipFill>
          <a:blip r:embed="rId4"/>
          <a:stretch>
            <a:fillRect/>
          </a:stretch>
        </p:blipFill>
        <p:spPr>
          <a:xfrm>
            <a:off x="8591677" y="2897296"/>
            <a:ext cx="1981372" cy="402371"/>
          </a:xfrm>
          <a:prstGeom prst="rect">
            <a:avLst/>
          </a:prstGeom>
        </p:spPr>
      </p:pic>
      <p:sp>
        <p:nvSpPr>
          <p:cNvPr id="20" name="文本框 19">
            <a:extLst>
              <a:ext uri="{FF2B5EF4-FFF2-40B4-BE49-F238E27FC236}">
                <a16:creationId xmlns:a16="http://schemas.microsoft.com/office/drawing/2014/main" id="{91A66E98-30E5-5740-FCF9-F0230969E0CA}"/>
              </a:ext>
            </a:extLst>
          </p:cNvPr>
          <p:cNvSpPr txBox="1"/>
          <p:nvPr/>
        </p:nvSpPr>
        <p:spPr>
          <a:xfrm>
            <a:off x="7436063" y="3873479"/>
            <a:ext cx="4292600" cy="1289071"/>
          </a:xfrm>
          <a:prstGeom prst="rect">
            <a:avLst/>
          </a:prstGeom>
          <a:noFill/>
        </p:spPr>
        <p:txBody>
          <a:bodyPr wrap="square" rtlCol="0">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Although we didn’t do anything on A, in the Discretization step, the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Aˉ is converted to  data dependent.</a:t>
            </a:r>
            <a:endParaRPr lang="zh-CN" altLang="en-US" dirty="0">
              <a:latin typeface="Times New Roman" panose="02020603050405020304" pitchFamily="18" charset="0"/>
              <a:cs typeface="Times New Roman" panose="02020603050405020304" pitchFamily="18" charset="0"/>
            </a:endParaRPr>
          </a:p>
        </p:txBody>
      </p:sp>
      <p:pic>
        <p:nvPicPr>
          <p:cNvPr id="21" name="图片 20">
            <a:extLst>
              <a:ext uri="{FF2B5EF4-FFF2-40B4-BE49-F238E27FC236}">
                <a16:creationId xmlns:a16="http://schemas.microsoft.com/office/drawing/2014/main" id="{0669EBF9-E349-8327-BA6A-BEFB59B8585C}"/>
              </a:ext>
            </a:extLst>
          </p:cNvPr>
          <p:cNvPicPr>
            <a:picLocks noChangeAspect="1"/>
          </p:cNvPicPr>
          <p:nvPr/>
        </p:nvPicPr>
        <p:blipFill>
          <a:blip r:embed="rId5"/>
          <a:stretch>
            <a:fillRect/>
          </a:stretch>
        </p:blipFill>
        <p:spPr>
          <a:xfrm>
            <a:off x="6928117" y="863630"/>
            <a:ext cx="4565227" cy="1116223"/>
          </a:xfrm>
          <a:prstGeom prst="rect">
            <a:avLst/>
          </a:prstGeom>
        </p:spPr>
      </p:pic>
    </p:spTree>
    <p:extLst>
      <p:ext uri="{BB962C8B-B14F-4D97-AF65-F5344CB8AC3E}">
        <p14:creationId xmlns:p14="http://schemas.microsoft.com/office/powerpoint/2010/main" val="1761246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964B2E8-B415-D5B7-4831-8A1A9F36591C}"/>
              </a:ext>
            </a:extLst>
          </p:cNvPr>
          <p:cNvSpPr>
            <a:spLocks noGrp="1"/>
          </p:cNvSpPr>
          <p:nvPr>
            <p:ph type="sldNum" sz="quarter" idx="12"/>
          </p:nvPr>
        </p:nvSpPr>
        <p:spPr/>
        <p:txBody>
          <a:bodyPr/>
          <a:lstStyle/>
          <a:p>
            <a:fld id="{565CE74E-AB26-4998-AD42-012C4C1AD076}" type="slidenum">
              <a:rPr lang="zh-CN" altLang="en-US" smtClean="0"/>
              <a:t>57</a:t>
            </a:fld>
            <a:endParaRPr lang="zh-CN" altLang="en-US"/>
          </a:p>
        </p:txBody>
      </p:sp>
      <p:sp>
        <p:nvSpPr>
          <p:cNvPr id="3" name="矩形 2">
            <a:extLst>
              <a:ext uri="{FF2B5EF4-FFF2-40B4-BE49-F238E27FC236}">
                <a16:creationId xmlns:a16="http://schemas.microsoft.com/office/drawing/2014/main" id="{23E54C41-77FB-150A-15AA-DCA95561045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CE7FF160-0DFB-98B2-052D-99D015D5F1E3}"/>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A4D279C7-9D5F-C3EC-98DC-E7E066185D21}"/>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 The Scan Operation</a:t>
            </a:r>
          </a:p>
        </p:txBody>
      </p:sp>
      <p:sp>
        <p:nvSpPr>
          <p:cNvPr id="7" name="文本框 6">
            <a:extLst>
              <a:ext uri="{FF2B5EF4-FFF2-40B4-BE49-F238E27FC236}">
                <a16:creationId xmlns:a16="http://schemas.microsoft.com/office/drawing/2014/main" id="{370A8BD1-80EB-D962-9E02-DB937DA40168}"/>
              </a:ext>
            </a:extLst>
          </p:cNvPr>
          <p:cNvSpPr txBox="1"/>
          <p:nvPr/>
        </p:nvSpPr>
        <p:spPr>
          <a:xfrm>
            <a:off x="661576" y="875162"/>
            <a:ext cx="8215975" cy="1295868"/>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Since these matrices are now dynamic, they cannot be calculated using the convolution representation since it assumes a fixed kernel. We can only use the recurrent representation and lose the parallelization the convolution provides.</a:t>
            </a: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B13917AF-5285-CA37-2C70-A20C9F696237}"/>
              </a:ext>
            </a:extLst>
          </p:cNvPr>
          <p:cNvSpPr txBox="1"/>
          <p:nvPr/>
        </p:nvSpPr>
        <p:spPr>
          <a:xfrm>
            <a:off x="1722068" y="5203376"/>
            <a:ext cx="6094990" cy="1289071"/>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Each state is the sum of the previous state (multiplied by A) plus the current input (multiplied by B). This is called a scan operation and can easily be calculated with a for loop.</a:t>
            </a:r>
            <a:endParaRPr lang="zh-CN" alt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B8F1994B-856F-081C-49D5-924198EA20DD}"/>
              </a:ext>
            </a:extLst>
          </p:cNvPr>
          <p:cNvPicPr>
            <a:picLocks noChangeAspect="1"/>
          </p:cNvPicPr>
          <p:nvPr/>
        </p:nvPicPr>
        <p:blipFill>
          <a:blip r:embed="rId3"/>
          <a:stretch>
            <a:fillRect/>
          </a:stretch>
        </p:blipFill>
        <p:spPr>
          <a:xfrm>
            <a:off x="1119787" y="2463327"/>
            <a:ext cx="7490813" cy="2607192"/>
          </a:xfrm>
          <a:prstGeom prst="rect">
            <a:avLst/>
          </a:prstGeom>
        </p:spPr>
      </p:pic>
      <p:pic>
        <p:nvPicPr>
          <p:cNvPr id="11" name="图片 10">
            <a:extLst>
              <a:ext uri="{FF2B5EF4-FFF2-40B4-BE49-F238E27FC236}">
                <a16:creationId xmlns:a16="http://schemas.microsoft.com/office/drawing/2014/main" id="{796CB520-2A0E-A28A-40BA-EF8764CB7D11}"/>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8261956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476C62B-BE39-4665-84D9-BFC5C0DA0EB1}"/>
              </a:ext>
            </a:extLst>
          </p:cNvPr>
          <p:cNvSpPr>
            <a:spLocks noGrp="1"/>
          </p:cNvSpPr>
          <p:nvPr>
            <p:ph type="sldNum" sz="quarter" idx="12"/>
          </p:nvPr>
        </p:nvSpPr>
        <p:spPr/>
        <p:txBody>
          <a:bodyPr/>
          <a:lstStyle/>
          <a:p>
            <a:fld id="{565CE74E-AB26-4998-AD42-012C4C1AD076}" type="slidenum">
              <a:rPr lang="zh-CN" altLang="en-US" smtClean="0"/>
              <a:t>58</a:t>
            </a:fld>
            <a:endParaRPr lang="zh-CN" altLang="en-US"/>
          </a:p>
        </p:txBody>
      </p:sp>
      <p:pic>
        <p:nvPicPr>
          <p:cNvPr id="3" name="图片 2">
            <a:extLst>
              <a:ext uri="{FF2B5EF4-FFF2-40B4-BE49-F238E27FC236}">
                <a16:creationId xmlns:a16="http://schemas.microsoft.com/office/drawing/2014/main" id="{74C2E71F-11CF-0D3E-7B3C-0943A8BA9516}"/>
              </a:ext>
            </a:extLst>
          </p:cNvPr>
          <p:cNvPicPr>
            <a:picLocks noChangeAspect="1"/>
          </p:cNvPicPr>
          <p:nvPr/>
        </p:nvPicPr>
        <p:blipFill>
          <a:blip r:embed="rId2"/>
          <a:stretch>
            <a:fillRect/>
          </a:stretch>
        </p:blipFill>
        <p:spPr>
          <a:xfrm>
            <a:off x="11265327" y="-2"/>
            <a:ext cx="926672" cy="926672"/>
          </a:xfrm>
          <a:prstGeom prst="rect">
            <a:avLst/>
          </a:prstGeom>
        </p:spPr>
      </p:pic>
      <p:sp>
        <p:nvSpPr>
          <p:cNvPr id="4" name="矩形 3">
            <a:extLst>
              <a:ext uri="{FF2B5EF4-FFF2-40B4-BE49-F238E27FC236}">
                <a16:creationId xmlns:a16="http://schemas.microsoft.com/office/drawing/2014/main" id="{5F2E2F2C-A214-5494-33EB-1CEC552DC87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6FE4FD95-1109-12C6-9D70-DA4A02B299EA}"/>
              </a:ext>
            </a:extLst>
          </p:cNvPr>
          <p:cNvPicPr>
            <a:picLocks noChangeAspect="1"/>
          </p:cNvPicPr>
          <p:nvPr/>
        </p:nvPicPr>
        <p:blipFill>
          <a:blip r:embed="rId3"/>
          <a:stretch>
            <a:fillRect/>
          </a:stretch>
        </p:blipFill>
        <p:spPr>
          <a:xfrm>
            <a:off x="731506" y="1333043"/>
            <a:ext cx="6783530" cy="4551861"/>
          </a:xfrm>
          <a:prstGeom prst="rect">
            <a:avLst/>
          </a:prstGeom>
        </p:spPr>
      </p:pic>
      <p:pic>
        <p:nvPicPr>
          <p:cNvPr id="6" name="图片 5">
            <a:extLst>
              <a:ext uri="{FF2B5EF4-FFF2-40B4-BE49-F238E27FC236}">
                <a16:creationId xmlns:a16="http://schemas.microsoft.com/office/drawing/2014/main" id="{9DB3CF01-A45F-FC51-4D28-E3AE173F16A2}"/>
              </a:ext>
            </a:extLst>
          </p:cNvPr>
          <p:cNvPicPr>
            <a:picLocks noChangeAspect="1"/>
          </p:cNvPicPr>
          <p:nvPr/>
        </p:nvPicPr>
        <p:blipFill>
          <a:blip r:embed="rId4"/>
          <a:stretch>
            <a:fillRect/>
          </a:stretch>
        </p:blipFill>
        <p:spPr>
          <a:xfrm>
            <a:off x="485347" y="243859"/>
            <a:ext cx="219475" cy="219475"/>
          </a:xfrm>
          <a:prstGeom prst="rect">
            <a:avLst/>
          </a:prstGeom>
        </p:spPr>
      </p:pic>
      <p:sp>
        <p:nvSpPr>
          <p:cNvPr id="7" name="文本框 6">
            <a:extLst>
              <a:ext uri="{FF2B5EF4-FFF2-40B4-BE49-F238E27FC236}">
                <a16:creationId xmlns:a16="http://schemas.microsoft.com/office/drawing/2014/main" id="{61745E17-5E8E-1507-A9CD-F486CC3641A8}"/>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Parallel Scan</a:t>
            </a:r>
          </a:p>
        </p:txBody>
      </p:sp>
      <p:pic>
        <p:nvPicPr>
          <p:cNvPr id="8" name="图片 7">
            <a:extLst>
              <a:ext uri="{FF2B5EF4-FFF2-40B4-BE49-F238E27FC236}">
                <a16:creationId xmlns:a16="http://schemas.microsoft.com/office/drawing/2014/main" id="{B303A8C1-9510-1DEE-D3F8-36303D21CAB1}"/>
              </a:ext>
            </a:extLst>
          </p:cNvPr>
          <p:cNvPicPr>
            <a:picLocks noChangeAspect="1"/>
          </p:cNvPicPr>
          <p:nvPr/>
        </p:nvPicPr>
        <p:blipFill>
          <a:blip r:embed="rId5"/>
          <a:stretch>
            <a:fillRect/>
          </a:stretch>
        </p:blipFill>
        <p:spPr>
          <a:xfrm>
            <a:off x="7899914" y="1487052"/>
            <a:ext cx="3613694" cy="1088262"/>
          </a:xfrm>
          <a:prstGeom prst="rect">
            <a:avLst/>
          </a:prstGeom>
        </p:spPr>
      </p:pic>
      <p:pic>
        <p:nvPicPr>
          <p:cNvPr id="10" name="图片 9">
            <a:extLst>
              <a:ext uri="{FF2B5EF4-FFF2-40B4-BE49-F238E27FC236}">
                <a16:creationId xmlns:a16="http://schemas.microsoft.com/office/drawing/2014/main" id="{48B77BD7-B536-CA1F-852E-02811915E4E2}"/>
              </a:ext>
            </a:extLst>
          </p:cNvPr>
          <p:cNvPicPr>
            <a:picLocks noChangeAspect="1"/>
          </p:cNvPicPr>
          <p:nvPr/>
        </p:nvPicPr>
        <p:blipFill>
          <a:blip r:embed="rId6"/>
          <a:stretch>
            <a:fillRect/>
          </a:stretch>
        </p:blipFill>
        <p:spPr>
          <a:xfrm>
            <a:off x="7899914" y="2965664"/>
            <a:ext cx="4183648" cy="926671"/>
          </a:xfrm>
          <a:prstGeom prst="rect">
            <a:avLst/>
          </a:prstGeom>
        </p:spPr>
      </p:pic>
    </p:spTree>
    <p:extLst>
      <p:ext uri="{BB962C8B-B14F-4D97-AF65-F5344CB8AC3E}">
        <p14:creationId xmlns:p14="http://schemas.microsoft.com/office/powerpoint/2010/main" val="7894212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D5A18E9-6287-A29F-75E8-35EDB54B9D39}"/>
              </a:ext>
            </a:extLst>
          </p:cNvPr>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3" name="矩形 2">
            <a:extLst>
              <a:ext uri="{FF2B5EF4-FFF2-40B4-BE49-F238E27FC236}">
                <a16:creationId xmlns:a16="http://schemas.microsoft.com/office/drawing/2014/main" id="{35B59094-B387-2A86-766F-5C6B7846CC9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B04E261C-DA1F-93CC-2D05-F4454B7DE357}"/>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439D2409-D6C3-1C85-082B-5090BB6F535E}"/>
              </a:ext>
            </a:extLst>
          </p:cNvPr>
          <p:cNvSpPr txBox="1"/>
          <p:nvPr/>
        </p:nvSpPr>
        <p:spPr>
          <a:xfrm>
            <a:off x="871451" y="153541"/>
            <a:ext cx="8326735" cy="400110"/>
          </a:xfrm>
          <a:prstGeom prst="rect">
            <a:avLst/>
          </a:prstGeom>
          <a:noFill/>
        </p:spPr>
        <p:txBody>
          <a:bodyPr wrap="square">
            <a:spAutoFit/>
          </a:bodyPr>
          <a:lstStyle/>
          <a:p>
            <a:r>
              <a:rPr lang="en-US" altLang="zh-CN" sz="2000" b="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Blelloch</a:t>
            </a: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Algorithm</a:t>
            </a:r>
          </a:p>
        </p:txBody>
      </p:sp>
      <p:sp>
        <p:nvSpPr>
          <p:cNvPr id="9" name="文本框 8">
            <a:extLst>
              <a:ext uri="{FF2B5EF4-FFF2-40B4-BE49-F238E27FC236}">
                <a16:creationId xmlns:a16="http://schemas.microsoft.com/office/drawing/2014/main" id="{B16A86F2-13C1-6405-180A-790262D27364}"/>
              </a:ext>
            </a:extLst>
          </p:cNvPr>
          <p:cNvSpPr txBox="1"/>
          <p:nvPr/>
        </p:nvSpPr>
        <p:spPr>
          <a:xfrm>
            <a:off x="1313580" y="1071876"/>
            <a:ext cx="1611289" cy="369332"/>
          </a:xfrm>
          <a:prstGeom prst="rect">
            <a:avLst/>
          </a:prstGeom>
          <a:noFill/>
        </p:spPr>
        <p:txBody>
          <a:bodyPr wrap="square">
            <a:spAutoFit/>
          </a:bodyPr>
          <a:lstStyle/>
          <a:p>
            <a:r>
              <a:rPr lang="en-US" altLang="zh-CN" dirty="0"/>
              <a:t>Up-Sweep </a:t>
            </a:r>
            <a:endParaRPr lang="zh-CN" altLang="en-US" dirty="0"/>
          </a:p>
        </p:txBody>
      </p:sp>
      <p:sp>
        <p:nvSpPr>
          <p:cNvPr id="11" name="文本框 10">
            <a:extLst>
              <a:ext uri="{FF2B5EF4-FFF2-40B4-BE49-F238E27FC236}">
                <a16:creationId xmlns:a16="http://schemas.microsoft.com/office/drawing/2014/main" id="{7E3638AE-0DED-BF31-5198-0A05962C9CD0}"/>
              </a:ext>
            </a:extLst>
          </p:cNvPr>
          <p:cNvSpPr txBox="1"/>
          <p:nvPr/>
        </p:nvSpPr>
        <p:spPr>
          <a:xfrm>
            <a:off x="3048505" y="5990794"/>
            <a:ext cx="6094990" cy="646331"/>
          </a:xfrm>
          <a:prstGeom prst="rect">
            <a:avLst/>
          </a:prstGeom>
          <a:noFill/>
        </p:spPr>
        <p:txBody>
          <a:bodyPr wrap="square">
            <a:spAutoFit/>
          </a:bodyPr>
          <a:lstStyle/>
          <a:p>
            <a:r>
              <a:rPr lang="en-US" altLang="zh-CN" dirty="0">
                <a:hlinkClick r:id="rId3"/>
              </a:rPr>
              <a:t>https://developer.nvidia.com/gpugems/gpugems3/part-vi-gpu-computing/chapter-39-parallel-prefix-sum-scan-cuda</a:t>
            </a:r>
            <a:endParaRPr lang="zh-CN" altLang="en-US" dirty="0"/>
          </a:p>
        </p:txBody>
      </p:sp>
      <p:pic>
        <p:nvPicPr>
          <p:cNvPr id="13" name="图片 12">
            <a:extLst>
              <a:ext uri="{FF2B5EF4-FFF2-40B4-BE49-F238E27FC236}">
                <a16:creationId xmlns:a16="http://schemas.microsoft.com/office/drawing/2014/main" id="{FAFDA555-93F5-A827-00CC-64E97C5D6FE1}"/>
              </a:ext>
            </a:extLst>
          </p:cNvPr>
          <p:cNvPicPr>
            <a:picLocks noChangeAspect="1"/>
          </p:cNvPicPr>
          <p:nvPr/>
        </p:nvPicPr>
        <p:blipFill>
          <a:blip r:embed="rId4"/>
          <a:stretch>
            <a:fillRect/>
          </a:stretch>
        </p:blipFill>
        <p:spPr>
          <a:xfrm>
            <a:off x="6591055" y="1807188"/>
            <a:ext cx="4762745" cy="2794144"/>
          </a:xfrm>
          <a:prstGeom prst="rect">
            <a:avLst/>
          </a:prstGeom>
        </p:spPr>
      </p:pic>
      <p:sp>
        <p:nvSpPr>
          <p:cNvPr id="15" name="文本框 14">
            <a:extLst>
              <a:ext uri="{FF2B5EF4-FFF2-40B4-BE49-F238E27FC236}">
                <a16:creationId xmlns:a16="http://schemas.microsoft.com/office/drawing/2014/main" id="{70061420-E238-0A60-600F-E216B2C2E389}"/>
              </a:ext>
            </a:extLst>
          </p:cNvPr>
          <p:cNvSpPr txBox="1"/>
          <p:nvPr/>
        </p:nvSpPr>
        <p:spPr>
          <a:xfrm>
            <a:off x="7510494" y="1126378"/>
            <a:ext cx="4246960" cy="369332"/>
          </a:xfrm>
          <a:prstGeom prst="rect">
            <a:avLst/>
          </a:prstGeom>
          <a:noFill/>
        </p:spPr>
        <p:txBody>
          <a:bodyPr wrap="square">
            <a:spAutoFit/>
          </a:bodyPr>
          <a:lstStyle/>
          <a:p>
            <a:r>
              <a:rPr lang="en-US" altLang="zh-CN" dirty="0"/>
              <a:t>Down-Sweep </a:t>
            </a:r>
            <a:endParaRPr lang="zh-CN" altLang="en-US" dirty="0"/>
          </a:p>
        </p:txBody>
      </p:sp>
      <p:pic>
        <p:nvPicPr>
          <p:cNvPr id="19" name="图片 18">
            <a:extLst>
              <a:ext uri="{FF2B5EF4-FFF2-40B4-BE49-F238E27FC236}">
                <a16:creationId xmlns:a16="http://schemas.microsoft.com/office/drawing/2014/main" id="{1E31BC4E-7C26-8BE4-242E-D1C15DB08CFF}"/>
              </a:ext>
            </a:extLst>
          </p:cNvPr>
          <p:cNvPicPr>
            <a:picLocks noChangeAspect="1"/>
          </p:cNvPicPr>
          <p:nvPr/>
        </p:nvPicPr>
        <p:blipFill>
          <a:blip r:embed="rId5"/>
          <a:stretch>
            <a:fillRect/>
          </a:stretch>
        </p:blipFill>
        <p:spPr>
          <a:xfrm>
            <a:off x="667132" y="2009769"/>
            <a:ext cx="4762745" cy="2190863"/>
          </a:xfrm>
          <a:prstGeom prst="rect">
            <a:avLst/>
          </a:prstGeom>
        </p:spPr>
      </p:pic>
      <p:pic>
        <p:nvPicPr>
          <p:cNvPr id="20" name="图片 19">
            <a:extLst>
              <a:ext uri="{FF2B5EF4-FFF2-40B4-BE49-F238E27FC236}">
                <a16:creationId xmlns:a16="http://schemas.microsoft.com/office/drawing/2014/main" id="{52B6AA0A-9424-4A8C-C17A-DD15077826AD}"/>
              </a:ext>
            </a:extLst>
          </p:cNvPr>
          <p:cNvPicPr>
            <a:picLocks noChangeAspect="1"/>
          </p:cNvPicPr>
          <p:nvPr/>
        </p:nvPicPr>
        <p:blipFill>
          <a:blip r:embed="rId6"/>
          <a:stretch>
            <a:fillRect/>
          </a:stretch>
        </p:blipFill>
        <p:spPr>
          <a:xfrm>
            <a:off x="11265327" y="-2"/>
            <a:ext cx="926672" cy="926672"/>
          </a:xfrm>
          <a:prstGeom prst="rect">
            <a:avLst/>
          </a:prstGeom>
        </p:spPr>
      </p:pic>
    </p:spTree>
    <p:extLst>
      <p:ext uri="{BB962C8B-B14F-4D97-AF65-F5344CB8AC3E}">
        <p14:creationId xmlns:p14="http://schemas.microsoft.com/office/powerpoint/2010/main" val="631441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A7F0673-E82E-DB93-B66D-EFC8321AE4B5}"/>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pic>
        <p:nvPicPr>
          <p:cNvPr id="4" name="图片 3">
            <a:extLst>
              <a:ext uri="{FF2B5EF4-FFF2-40B4-BE49-F238E27FC236}">
                <a16:creationId xmlns:a16="http://schemas.microsoft.com/office/drawing/2014/main" id="{5B11F91A-9AD2-F893-EC8F-22A331C67FC1}"/>
              </a:ext>
            </a:extLst>
          </p:cNvPr>
          <p:cNvPicPr>
            <a:picLocks noChangeAspect="1"/>
          </p:cNvPicPr>
          <p:nvPr/>
        </p:nvPicPr>
        <p:blipFill>
          <a:blip r:embed="rId2"/>
          <a:stretch>
            <a:fillRect/>
          </a:stretch>
        </p:blipFill>
        <p:spPr>
          <a:xfrm>
            <a:off x="477804" y="402819"/>
            <a:ext cx="7506632" cy="5614591"/>
          </a:xfrm>
          <a:prstGeom prst="rect">
            <a:avLst/>
          </a:prstGeom>
        </p:spPr>
      </p:pic>
      <p:sp>
        <p:nvSpPr>
          <p:cNvPr id="5" name="矩形 4">
            <a:extLst>
              <a:ext uri="{FF2B5EF4-FFF2-40B4-BE49-F238E27FC236}">
                <a16:creationId xmlns:a16="http://schemas.microsoft.com/office/drawing/2014/main" id="{81C0AF35-1457-9C63-0BE8-2E4C95E3D3F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5B7143D7-57D3-DB42-670E-03BA16186920}"/>
              </a:ext>
            </a:extLst>
          </p:cNvPr>
          <p:cNvPicPr>
            <a:picLocks noChangeAspect="1"/>
          </p:cNvPicPr>
          <p:nvPr/>
        </p:nvPicPr>
        <p:blipFill>
          <a:blip r:embed="rId3"/>
          <a:stretch>
            <a:fillRect/>
          </a:stretch>
        </p:blipFill>
        <p:spPr>
          <a:xfrm>
            <a:off x="11265327" y="-2"/>
            <a:ext cx="926672" cy="926672"/>
          </a:xfrm>
          <a:prstGeom prst="rect">
            <a:avLst/>
          </a:prstGeom>
        </p:spPr>
      </p:pic>
      <p:sp>
        <p:nvSpPr>
          <p:cNvPr id="8" name="矩形 7">
            <a:extLst>
              <a:ext uri="{FF2B5EF4-FFF2-40B4-BE49-F238E27FC236}">
                <a16:creationId xmlns:a16="http://schemas.microsoft.com/office/drawing/2014/main" id="{91C7D8CD-119D-F89E-4535-16C3EE560559}"/>
              </a:ext>
            </a:extLst>
          </p:cNvPr>
          <p:cNvSpPr/>
          <p:nvPr/>
        </p:nvSpPr>
        <p:spPr>
          <a:xfrm>
            <a:off x="556591" y="2040835"/>
            <a:ext cx="7162800" cy="8481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25CA84E-43F0-4539-A330-1ABA47F20D6D}"/>
              </a:ext>
            </a:extLst>
          </p:cNvPr>
          <p:cNvSpPr/>
          <p:nvPr/>
        </p:nvSpPr>
        <p:spPr>
          <a:xfrm>
            <a:off x="556592" y="3518452"/>
            <a:ext cx="7162800" cy="53671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3770AB2-6E87-65FE-AB92-804117213A62}"/>
              </a:ext>
            </a:extLst>
          </p:cNvPr>
          <p:cNvSpPr txBox="1"/>
          <p:nvPr/>
        </p:nvSpPr>
        <p:spPr>
          <a:xfrm>
            <a:off x="8680172" y="1505545"/>
            <a:ext cx="2857777" cy="2120068"/>
          </a:xfrm>
          <a:prstGeom prst="rect">
            <a:avLst/>
          </a:prstGeom>
          <a:noFill/>
        </p:spPr>
        <p:txBody>
          <a:bodyPr wrap="square" rtlCol="0">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These are all core equations,  and we will first focus on his previous work --- </a:t>
            </a:r>
            <a:r>
              <a:rPr lang="en-US" altLang="zh-CN" b="1" dirty="0">
                <a:latin typeface="Times New Roman" panose="02020603050405020304" pitchFamily="18" charset="0"/>
                <a:cs typeface="Times New Roman" panose="02020603050405020304" pitchFamily="18" charset="0"/>
              </a:rPr>
              <a:t>State Space Model, </a:t>
            </a:r>
            <a:r>
              <a:rPr lang="en-US" altLang="zh-CN" b="1" dirty="0" err="1">
                <a:latin typeface="Times New Roman" panose="02020603050405020304" pitchFamily="18" charset="0"/>
                <a:cs typeface="Times New Roman" panose="02020603050405020304" pitchFamily="18" charset="0"/>
              </a:rPr>
              <a:t>HiPPO</a:t>
            </a:r>
            <a:r>
              <a:rPr lang="en-US" altLang="zh-CN" b="1" dirty="0">
                <a:latin typeface="Times New Roman" panose="02020603050405020304" pitchFamily="18" charset="0"/>
                <a:cs typeface="Times New Roman" panose="02020603050405020304" pitchFamily="18" charset="0"/>
              </a:rPr>
              <a:t>, and S4 Model.</a:t>
            </a:r>
            <a:endParaRPr lang="zh-CN" altLang="en-US" b="1"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58AA21C1-3DED-5AEA-540A-38D401273D56}"/>
              </a:ext>
            </a:extLst>
          </p:cNvPr>
          <p:cNvSpPr/>
          <p:nvPr/>
        </p:nvSpPr>
        <p:spPr>
          <a:xfrm>
            <a:off x="477804" y="402819"/>
            <a:ext cx="2590800" cy="3206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20716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D9A79A8-D451-44A0-01F8-52181B37090D}"/>
              </a:ext>
            </a:extLst>
          </p:cNvPr>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4" name="矩形 3">
            <a:extLst>
              <a:ext uri="{FF2B5EF4-FFF2-40B4-BE49-F238E27FC236}">
                <a16:creationId xmlns:a16="http://schemas.microsoft.com/office/drawing/2014/main" id="{A818C198-1CB7-9167-74BF-B9B07C75F60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DDD0DF63-8B81-11E3-ECC9-9F5DAAEC08CD}"/>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CC423117-859E-917B-FDEF-96AE3098726A}"/>
              </a:ext>
            </a:extLst>
          </p:cNvPr>
          <p:cNvPicPr>
            <a:picLocks noChangeAspect="1"/>
          </p:cNvPicPr>
          <p:nvPr/>
        </p:nvPicPr>
        <p:blipFill>
          <a:blip r:embed="rId3"/>
          <a:stretch>
            <a:fillRect/>
          </a:stretch>
        </p:blipFill>
        <p:spPr>
          <a:xfrm>
            <a:off x="3219383" y="0"/>
            <a:ext cx="5753234" cy="6858000"/>
          </a:xfrm>
          <a:prstGeom prst="rect">
            <a:avLst/>
          </a:prstGeom>
        </p:spPr>
      </p:pic>
      <p:sp>
        <p:nvSpPr>
          <p:cNvPr id="7" name="文本框 6">
            <a:extLst>
              <a:ext uri="{FF2B5EF4-FFF2-40B4-BE49-F238E27FC236}">
                <a16:creationId xmlns:a16="http://schemas.microsoft.com/office/drawing/2014/main" id="{FE2B1FE5-C3F4-93CF-4319-EF1B7EB45A02}"/>
              </a:ext>
            </a:extLst>
          </p:cNvPr>
          <p:cNvSpPr txBox="1"/>
          <p:nvPr/>
        </p:nvSpPr>
        <p:spPr>
          <a:xfrm>
            <a:off x="1167714" y="376881"/>
            <a:ext cx="1056502" cy="369332"/>
          </a:xfrm>
          <a:prstGeom prst="rect">
            <a:avLst/>
          </a:prstGeom>
          <a:noFill/>
        </p:spPr>
        <p:txBody>
          <a:bodyPr wrap="square" rtlCol="0">
            <a:spAutoFit/>
          </a:bodyPr>
          <a:lstStyle/>
          <a:p>
            <a:r>
              <a:rPr lang="en-US" altLang="zh-CN" dirty="0"/>
              <a:t>Example:</a:t>
            </a:r>
            <a:endParaRPr lang="zh-CN" altLang="en-US" dirty="0"/>
          </a:p>
        </p:txBody>
      </p:sp>
    </p:spTree>
    <p:extLst>
      <p:ext uri="{BB962C8B-B14F-4D97-AF65-F5344CB8AC3E}">
        <p14:creationId xmlns:p14="http://schemas.microsoft.com/office/powerpoint/2010/main" val="7798836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ED3628A-55FC-4D86-0326-5900D3E81FB5}"/>
              </a:ext>
            </a:extLst>
          </p:cNvPr>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3" name="矩形 2">
            <a:extLst>
              <a:ext uri="{FF2B5EF4-FFF2-40B4-BE49-F238E27FC236}">
                <a16:creationId xmlns:a16="http://schemas.microsoft.com/office/drawing/2014/main" id="{96E6EFD3-4535-FD32-6473-9882A5C1A02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F8C5976-FF16-285E-715C-FDCA6FECAF6B}"/>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27FD9A9C-E8C8-7342-93AD-8E62B83A6164}"/>
              </a:ext>
            </a:extLst>
          </p:cNvPr>
          <p:cNvPicPr>
            <a:picLocks noChangeAspect="1"/>
          </p:cNvPicPr>
          <p:nvPr/>
        </p:nvPicPr>
        <p:blipFill>
          <a:blip r:embed="rId3"/>
          <a:stretch>
            <a:fillRect/>
          </a:stretch>
        </p:blipFill>
        <p:spPr>
          <a:xfrm>
            <a:off x="485347" y="243859"/>
            <a:ext cx="219475" cy="219475"/>
          </a:xfrm>
          <a:prstGeom prst="rect">
            <a:avLst/>
          </a:prstGeom>
        </p:spPr>
      </p:pic>
      <p:sp>
        <p:nvSpPr>
          <p:cNvPr id="6" name="文本框 5">
            <a:extLst>
              <a:ext uri="{FF2B5EF4-FFF2-40B4-BE49-F238E27FC236}">
                <a16:creationId xmlns:a16="http://schemas.microsoft.com/office/drawing/2014/main" id="{CA73DF37-B993-F7E0-2D60-FE6723236C70}"/>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 Flash Attention</a:t>
            </a:r>
          </a:p>
        </p:txBody>
      </p:sp>
      <p:pic>
        <p:nvPicPr>
          <p:cNvPr id="10" name="图片 9">
            <a:extLst>
              <a:ext uri="{FF2B5EF4-FFF2-40B4-BE49-F238E27FC236}">
                <a16:creationId xmlns:a16="http://schemas.microsoft.com/office/drawing/2014/main" id="{1F9D2C7A-01CD-2526-0F3F-FEC171809F5F}"/>
              </a:ext>
            </a:extLst>
          </p:cNvPr>
          <p:cNvPicPr>
            <a:picLocks noChangeAspect="1"/>
          </p:cNvPicPr>
          <p:nvPr/>
        </p:nvPicPr>
        <p:blipFill>
          <a:blip r:embed="rId4"/>
          <a:stretch>
            <a:fillRect/>
          </a:stretch>
        </p:blipFill>
        <p:spPr>
          <a:xfrm>
            <a:off x="803718" y="1186757"/>
            <a:ext cx="10107856" cy="4739910"/>
          </a:xfrm>
          <a:prstGeom prst="rect">
            <a:avLst/>
          </a:prstGeom>
        </p:spPr>
      </p:pic>
    </p:spTree>
    <p:extLst>
      <p:ext uri="{BB962C8B-B14F-4D97-AF65-F5344CB8AC3E}">
        <p14:creationId xmlns:p14="http://schemas.microsoft.com/office/powerpoint/2010/main" val="383495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2BEE19-BC69-CA91-2965-395E395E32E0}"/>
              </a:ext>
            </a:extLst>
          </p:cNvPr>
          <p:cNvSpPr>
            <a:spLocks noGrp="1"/>
          </p:cNvSpPr>
          <p:nvPr>
            <p:ph type="sldNum" sz="quarter" idx="12"/>
          </p:nvPr>
        </p:nvSpPr>
        <p:spPr/>
        <p:txBody>
          <a:bodyPr/>
          <a:lstStyle/>
          <a:p>
            <a:fld id="{565CE74E-AB26-4998-AD42-012C4C1AD076}" type="slidenum">
              <a:rPr lang="zh-CN" altLang="en-US" smtClean="0"/>
              <a:t>62</a:t>
            </a:fld>
            <a:endParaRPr lang="zh-CN" altLang="en-US"/>
          </a:p>
        </p:txBody>
      </p:sp>
      <p:pic>
        <p:nvPicPr>
          <p:cNvPr id="3" name="图片 2">
            <a:extLst>
              <a:ext uri="{FF2B5EF4-FFF2-40B4-BE49-F238E27FC236}">
                <a16:creationId xmlns:a16="http://schemas.microsoft.com/office/drawing/2014/main" id="{C84ACCB6-909E-2E61-925A-630BE5A8BBD9}"/>
              </a:ext>
            </a:extLst>
          </p:cNvPr>
          <p:cNvPicPr>
            <a:picLocks noChangeAspect="1"/>
          </p:cNvPicPr>
          <p:nvPr/>
        </p:nvPicPr>
        <p:blipFill>
          <a:blip r:embed="rId2"/>
          <a:stretch>
            <a:fillRect/>
          </a:stretch>
        </p:blipFill>
        <p:spPr>
          <a:xfrm>
            <a:off x="3298345" y="1685439"/>
            <a:ext cx="2267909" cy="2420322"/>
          </a:xfrm>
          <a:prstGeom prst="rect">
            <a:avLst/>
          </a:prstGeom>
        </p:spPr>
      </p:pic>
      <p:sp>
        <p:nvSpPr>
          <p:cNvPr id="4" name="矩形 3">
            <a:extLst>
              <a:ext uri="{FF2B5EF4-FFF2-40B4-BE49-F238E27FC236}">
                <a16:creationId xmlns:a16="http://schemas.microsoft.com/office/drawing/2014/main" id="{01D4832E-B11E-34E3-D224-58D26A32D1C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0E5A88F8-3541-9A3F-F716-821B3E0A147C}"/>
              </a:ext>
            </a:extLst>
          </p:cNvPr>
          <p:cNvPicPr>
            <a:picLocks noChangeAspect="1"/>
          </p:cNvPicPr>
          <p:nvPr/>
        </p:nvPicPr>
        <p:blipFill>
          <a:blip r:embed="rId3"/>
          <a:stretch>
            <a:fillRect/>
          </a:stretch>
        </p:blipFill>
        <p:spPr>
          <a:xfrm>
            <a:off x="11265327" y="-2"/>
            <a:ext cx="926672" cy="926672"/>
          </a:xfrm>
          <a:prstGeom prst="rect">
            <a:avLst/>
          </a:prstGeom>
        </p:spPr>
      </p:pic>
      <p:cxnSp>
        <p:nvCxnSpPr>
          <p:cNvPr id="7" name="直接箭头连接符 6">
            <a:extLst>
              <a:ext uri="{FF2B5EF4-FFF2-40B4-BE49-F238E27FC236}">
                <a16:creationId xmlns:a16="http://schemas.microsoft.com/office/drawing/2014/main" id="{18D8438B-972E-555C-F2AA-12585EE27F25}"/>
              </a:ext>
            </a:extLst>
          </p:cNvPr>
          <p:cNvCxnSpPr/>
          <p:nvPr/>
        </p:nvCxnSpPr>
        <p:spPr>
          <a:xfrm>
            <a:off x="4254500" y="3867150"/>
            <a:ext cx="0" cy="1130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3082106-B0B2-584C-616C-DC5158CA39F0}"/>
              </a:ext>
            </a:extLst>
          </p:cNvPr>
          <p:cNvSpPr txBox="1"/>
          <p:nvPr/>
        </p:nvSpPr>
        <p:spPr>
          <a:xfrm>
            <a:off x="2818553" y="5100320"/>
            <a:ext cx="2871893" cy="646331"/>
          </a:xfrm>
          <a:prstGeom prst="rect">
            <a:avLst/>
          </a:prstGeom>
          <a:noFill/>
        </p:spPr>
        <p:txBody>
          <a:bodyPr wrap="square" rtlCol="0">
            <a:spAutoFit/>
          </a:bodyPr>
          <a:lstStyle/>
          <a:p>
            <a:pPr algn="ctr"/>
            <a:r>
              <a:rPr lang="en-US" altLang="zh-CN" dirty="0"/>
              <a:t>High band memory</a:t>
            </a:r>
          </a:p>
          <a:p>
            <a:pPr algn="ctr"/>
            <a:r>
              <a:rPr lang="en-US" altLang="zh-CN" dirty="0"/>
              <a:t>(GPU memory)</a:t>
            </a:r>
            <a:endParaRPr lang="zh-CN" altLang="en-US" dirty="0"/>
          </a:p>
        </p:txBody>
      </p:sp>
      <p:pic>
        <p:nvPicPr>
          <p:cNvPr id="9" name="图片 8">
            <a:extLst>
              <a:ext uri="{FF2B5EF4-FFF2-40B4-BE49-F238E27FC236}">
                <a16:creationId xmlns:a16="http://schemas.microsoft.com/office/drawing/2014/main" id="{0FB4BCA1-A13D-7806-A90A-B943A496609E}"/>
              </a:ext>
            </a:extLst>
          </p:cNvPr>
          <p:cNvPicPr>
            <a:picLocks noChangeAspect="1"/>
          </p:cNvPicPr>
          <p:nvPr/>
        </p:nvPicPr>
        <p:blipFill>
          <a:blip r:embed="rId4"/>
          <a:stretch>
            <a:fillRect/>
          </a:stretch>
        </p:blipFill>
        <p:spPr>
          <a:xfrm rot="15627160">
            <a:off x="5871457" y="1664155"/>
            <a:ext cx="164606" cy="1213209"/>
          </a:xfrm>
          <a:prstGeom prst="rect">
            <a:avLst/>
          </a:prstGeom>
        </p:spPr>
      </p:pic>
      <p:sp>
        <p:nvSpPr>
          <p:cNvPr id="10" name="文本框 9">
            <a:extLst>
              <a:ext uri="{FF2B5EF4-FFF2-40B4-BE49-F238E27FC236}">
                <a16:creationId xmlns:a16="http://schemas.microsoft.com/office/drawing/2014/main" id="{C38AA6A5-3941-5F88-FFAF-0249FB4E46F7}"/>
              </a:ext>
            </a:extLst>
          </p:cNvPr>
          <p:cNvSpPr txBox="1"/>
          <p:nvPr/>
        </p:nvSpPr>
        <p:spPr>
          <a:xfrm>
            <a:off x="6739172" y="1712047"/>
            <a:ext cx="3366347" cy="1615827"/>
          </a:xfrm>
          <a:prstGeom prst="rect">
            <a:avLst/>
          </a:prstGeom>
          <a:noFill/>
        </p:spPr>
        <p:txBody>
          <a:bodyPr wrap="square" rtlCol="0">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Compute units: do computations, like matrix multiplying and adding things.</a:t>
            </a:r>
          </a:p>
          <a:p>
            <a:endParaRPr lang="zh-CN" altLang="en-US" dirty="0"/>
          </a:p>
        </p:txBody>
      </p:sp>
      <p:pic>
        <p:nvPicPr>
          <p:cNvPr id="13" name="图片 12">
            <a:extLst>
              <a:ext uri="{FF2B5EF4-FFF2-40B4-BE49-F238E27FC236}">
                <a16:creationId xmlns:a16="http://schemas.microsoft.com/office/drawing/2014/main" id="{29C6E639-50ED-D319-8B82-897E4CB66A88}"/>
              </a:ext>
            </a:extLst>
          </p:cNvPr>
          <p:cNvPicPr>
            <a:picLocks noChangeAspect="1"/>
          </p:cNvPicPr>
          <p:nvPr/>
        </p:nvPicPr>
        <p:blipFill>
          <a:blip r:embed="rId4"/>
          <a:stretch>
            <a:fillRect/>
          </a:stretch>
        </p:blipFill>
        <p:spPr>
          <a:xfrm rot="19047671">
            <a:off x="5741681" y="2453271"/>
            <a:ext cx="237329" cy="1749207"/>
          </a:xfrm>
          <a:prstGeom prst="rect">
            <a:avLst/>
          </a:prstGeom>
        </p:spPr>
      </p:pic>
      <p:sp>
        <p:nvSpPr>
          <p:cNvPr id="14" name="文本框 13">
            <a:extLst>
              <a:ext uri="{FF2B5EF4-FFF2-40B4-BE49-F238E27FC236}">
                <a16:creationId xmlns:a16="http://schemas.microsoft.com/office/drawing/2014/main" id="{7A19C619-9C3B-5D73-1044-6066355780C1}"/>
              </a:ext>
            </a:extLst>
          </p:cNvPr>
          <p:cNvSpPr txBox="1"/>
          <p:nvPr/>
        </p:nvSpPr>
        <p:spPr>
          <a:xfrm>
            <a:off x="6667784" y="3395751"/>
            <a:ext cx="3194189" cy="1289071"/>
          </a:xfrm>
          <a:prstGeom prst="rect">
            <a:avLst/>
          </a:prstGeom>
          <a:noFill/>
        </p:spPr>
        <p:txBody>
          <a:bodyPr wrap="square" rtlCol="0">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SRAM: like cache. It is close to Compute Units so faster than HBM, but has less memory. </a:t>
            </a:r>
            <a:endParaRPr lang="zh-CN" altLang="en-US"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22B7A76C-761F-6BB4-D44C-5E905644B762}"/>
              </a:ext>
            </a:extLst>
          </p:cNvPr>
          <p:cNvPicPr>
            <a:picLocks noChangeAspect="1"/>
          </p:cNvPicPr>
          <p:nvPr/>
        </p:nvPicPr>
        <p:blipFill>
          <a:blip r:embed="rId5"/>
          <a:stretch>
            <a:fillRect/>
          </a:stretch>
        </p:blipFill>
        <p:spPr>
          <a:xfrm>
            <a:off x="6789704" y="4997450"/>
            <a:ext cx="2834356" cy="1488967"/>
          </a:xfrm>
          <a:prstGeom prst="rect">
            <a:avLst/>
          </a:prstGeom>
        </p:spPr>
      </p:pic>
      <p:pic>
        <p:nvPicPr>
          <p:cNvPr id="17" name="图片 16">
            <a:extLst>
              <a:ext uri="{FF2B5EF4-FFF2-40B4-BE49-F238E27FC236}">
                <a16:creationId xmlns:a16="http://schemas.microsoft.com/office/drawing/2014/main" id="{7A0D3780-DFC6-8FCE-6ECF-F5BB4478397C}"/>
              </a:ext>
            </a:extLst>
          </p:cNvPr>
          <p:cNvPicPr>
            <a:picLocks noChangeAspect="1"/>
          </p:cNvPicPr>
          <p:nvPr/>
        </p:nvPicPr>
        <p:blipFill>
          <a:blip r:embed="rId6"/>
          <a:stretch>
            <a:fillRect/>
          </a:stretch>
        </p:blipFill>
        <p:spPr>
          <a:xfrm>
            <a:off x="485347" y="243859"/>
            <a:ext cx="219475" cy="219475"/>
          </a:xfrm>
          <a:prstGeom prst="rect">
            <a:avLst/>
          </a:prstGeom>
        </p:spPr>
      </p:pic>
      <p:sp>
        <p:nvSpPr>
          <p:cNvPr id="18" name="文本框 17">
            <a:extLst>
              <a:ext uri="{FF2B5EF4-FFF2-40B4-BE49-F238E27FC236}">
                <a16:creationId xmlns:a16="http://schemas.microsoft.com/office/drawing/2014/main" id="{34C5BB2F-0111-92D6-3C86-3AABE99EF7E3}"/>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Background: GPU Compute Model &amp; Memory Hierarchy</a:t>
            </a:r>
          </a:p>
        </p:txBody>
      </p:sp>
      <p:pic>
        <p:nvPicPr>
          <p:cNvPr id="20" name="图片 19">
            <a:extLst>
              <a:ext uri="{FF2B5EF4-FFF2-40B4-BE49-F238E27FC236}">
                <a16:creationId xmlns:a16="http://schemas.microsoft.com/office/drawing/2014/main" id="{D4D3D0F9-12B5-9601-1085-EA801B311B30}"/>
              </a:ext>
            </a:extLst>
          </p:cNvPr>
          <p:cNvPicPr>
            <a:picLocks noChangeAspect="1"/>
          </p:cNvPicPr>
          <p:nvPr/>
        </p:nvPicPr>
        <p:blipFill>
          <a:blip r:embed="rId7"/>
          <a:stretch>
            <a:fillRect/>
          </a:stretch>
        </p:blipFill>
        <p:spPr>
          <a:xfrm>
            <a:off x="429362" y="2088983"/>
            <a:ext cx="2823709" cy="2420322"/>
          </a:xfrm>
          <a:prstGeom prst="rect">
            <a:avLst/>
          </a:prstGeom>
        </p:spPr>
      </p:pic>
    </p:spTree>
    <p:extLst>
      <p:ext uri="{BB962C8B-B14F-4D97-AF65-F5344CB8AC3E}">
        <p14:creationId xmlns:p14="http://schemas.microsoft.com/office/powerpoint/2010/main" val="30308225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ADBB83A-8198-3EBD-7158-4D8250740D4E}"/>
              </a:ext>
            </a:extLst>
          </p:cNvPr>
          <p:cNvSpPr>
            <a:spLocks noGrp="1"/>
          </p:cNvSpPr>
          <p:nvPr>
            <p:ph type="sldNum" sz="quarter" idx="12"/>
          </p:nvPr>
        </p:nvSpPr>
        <p:spPr/>
        <p:txBody>
          <a:bodyPr/>
          <a:lstStyle/>
          <a:p>
            <a:fld id="{565CE74E-AB26-4998-AD42-012C4C1AD076}" type="slidenum">
              <a:rPr lang="zh-CN" altLang="en-US" smtClean="0"/>
              <a:t>63</a:t>
            </a:fld>
            <a:endParaRPr lang="zh-CN" altLang="en-US"/>
          </a:p>
        </p:txBody>
      </p:sp>
      <p:sp>
        <p:nvSpPr>
          <p:cNvPr id="3" name="矩形 2">
            <a:extLst>
              <a:ext uri="{FF2B5EF4-FFF2-40B4-BE49-F238E27FC236}">
                <a16:creationId xmlns:a16="http://schemas.microsoft.com/office/drawing/2014/main" id="{61C239FE-B5F1-DC30-9E71-DDB37788632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753A8ABC-A1E2-C157-6BF0-154B9033E8E9}"/>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F2701FC6-508E-5B7B-D6D5-882FF28B6E91}"/>
              </a:ext>
            </a:extLst>
          </p:cNvPr>
          <p:cNvPicPr>
            <a:picLocks noChangeAspect="1"/>
          </p:cNvPicPr>
          <p:nvPr/>
        </p:nvPicPr>
        <p:blipFill>
          <a:blip r:embed="rId3"/>
          <a:stretch>
            <a:fillRect/>
          </a:stretch>
        </p:blipFill>
        <p:spPr>
          <a:xfrm>
            <a:off x="532844" y="926670"/>
            <a:ext cx="10820956" cy="3867349"/>
          </a:xfrm>
          <a:prstGeom prst="rect">
            <a:avLst/>
          </a:prstGeom>
        </p:spPr>
      </p:pic>
    </p:spTree>
    <p:extLst>
      <p:ext uri="{BB962C8B-B14F-4D97-AF65-F5344CB8AC3E}">
        <p14:creationId xmlns:p14="http://schemas.microsoft.com/office/powerpoint/2010/main" val="9888787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C0D2C84-923F-F35F-79DB-DB06E99B2517}"/>
              </a:ext>
            </a:extLst>
          </p:cNvPr>
          <p:cNvSpPr>
            <a:spLocks noGrp="1"/>
          </p:cNvSpPr>
          <p:nvPr>
            <p:ph type="sldNum" sz="quarter" idx="12"/>
          </p:nvPr>
        </p:nvSpPr>
        <p:spPr/>
        <p:txBody>
          <a:bodyPr/>
          <a:lstStyle/>
          <a:p>
            <a:fld id="{565CE74E-AB26-4998-AD42-012C4C1AD076}" type="slidenum">
              <a:rPr lang="zh-CN" altLang="en-US" smtClean="0"/>
              <a:t>64</a:t>
            </a:fld>
            <a:endParaRPr lang="zh-CN" altLang="en-US"/>
          </a:p>
        </p:txBody>
      </p:sp>
      <p:pic>
        <p:nvPicPr>
          <p:cNvPr id="4" name="图片 3">
            <a:extLst>
              <a:ext uri="{FF2B5EF4-FFF2-40B4-BE49-F238E27FC236}">
                <a16:creationId xmlns:a16="http://schemas.microsoft.com/office/drawing/2014/main" id="{1D6896C3-E5E0-E3AA-32D7-376E63A0F5C3}"/>
              </a:ext>
            </a:extLst>
          </p:cNvPr>
          <p:cNvPicPr>
            <a:picLocks noChangeAspect="1"/>
          </p:cNvPicPr>
          <p:nvPr/>
        </p:nvPicPr>
        <p:blipFill>
          <a:blip r:embed="rId2"/>
          <a:stretch>
            <a:fillRect/>
          </a:stretch>
        </p:blipFill>
        <p:spPr>
          <a:xfrm>
            <a:off x="1280160" y="945242"/>
            <a:ext cx="8900160" cy="4830519"/>
          </a:xfrm>
          <a:prstGeom prst="rect">
            <a:avLst/>
          </a:prstGeom>
        </p:spPr>
      </p:pic>
      <p:sp>
        <p:nvSpPr>
          <p:cNvPr id="5" name="矩形 4">
            <a:extLst>
              <a:ext uri="{FF2B5EF4-FFF2-40B4-BE49-F238E27FC236}">
                <a16:creationId xmlns:a16="http://schemas.microsoft.com/office/drawing/2014/main" id="{1BC4D22C-8859-23DB-4697-4B24F58D669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D3849A44-20AE-B585-3AB3-CF9896139AA7}"/>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9031881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8525108-8BD8-4ED1-87BE-703A10748B87}"/>
              </a:ext>
            </a:extLst>
          </p:cNvPr>
          <p:cNvSpPr>
            <a:spLocks noGrp="1"/>
          </p:cNvSpPr>
          <p:nvPr>
            <p:ph type="sldNum" sz="quarter" idx="12"/>
          </p:nvPr>
        </p:nvSpPr>
        <p:spPr/>
        <p:txBody>
          <a:bodyPr/>
          <a:lstStyle/>
          <a:p>
            <a:fld id="{565CE74E-AB26-4998-AD42-012C4C1AD076}" type="slidenum">
              <a:rPr lang="zh-CN" altLang="en-US" smtClean="0"/>
              <a:t>65</a:t>
            </a:fld>
            <a:endParaRPr lang="zh-CN" altLang="en-US"/>
          </a:p>
        </p:txBody>
      </p:sp>
      <p:pic>
        <p:nvPicPr>
          <p:cNvPr id="4" name="图片 3">
            <a:extLst>
              <a:ext uri="{FF2B5EF4-FFF2-40B4-BE49-F238E27FC236}">
                <a16:creationId xmlns:a16="http://schemas.microsoft.com/office/drawing/2014/main" id="{07D5214F-29ED-5062-F8E3-FA5681BF22DC}"/>
              </a:ext>
            </a:extLst>
          </p:cNvPr>
          <p:cNvPicPr>
            <a:picLocks noChangeAspect="1"/>
          </p:cNvPicPr>
          <p:nvPr/>
        </p:nvPicPr>
        <p:blipFill>
          <a:blip r:embed="rId2"/>
          <a:stretch>
            <a:fillRect/>
          </a:stretch>
        </p:blipFill>
        <p:spPr>
          <a:xfrm>
            <a:off x="765388" y="852498"/>
            <a:ext cx="10097830" cy="5280332"/>
          </a:xfrm>
          <a:prstGeom prst="rect">
            <a:avLst/>
          </a:prstGeom>
        </p:spPr>
      </p:pic>
      <p:sp>
        <p:nvSpPr>
          <p:cNvPr id="5" name="矩形 4">
            <a:extLst>
              <a:ext uri="{FF2B5EF4-FFF2-40B4-BE49-F238E27FC236}">
                <a16:creationId xmlns:a16="http://schemas.microsoft.com/office/drawing/2014/main" id="{4943F03A-9BFD-429B-1A5E-5485B637AE8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CA94D0A9-B67D-BA39-474E-E7D810962174}"/>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20263925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47667E9-0505-B989-8DD3-C20D1DF4A828}"/>
              </a:ext>
            </a:extLst>
          </p:cNvPr>
          <p:cNvSpPr>
            <a:spLocks noGrp="1"/>
          </p:cNvSpPr>
          <p:nvPr>
            <p:ph type="sldNum" sz="quarter" idx="12"/>
          </p:nvPr>
        </p:nvSpPr>
        <p:spPr/>
        <p:txBody>
          <a:bodyPr/>
          <a:lstStyle/>
          <a:p>
            <a:fld id="{565CE74E-AB26-4998-AD42-012C4C1AD076}" type="slidenum">
              <a:rPr lang="zh-CN" altLang="en-US" smtClean="0"/>
              <a:t>66</a:t>
            </a:fld>
            <a:endParaRPr lang="zh-CN" altLang="en-US"/>
          </a:p>
        </p:txBody>
      </p:sp>
      <p:pic>
        <p:nvPicPr>
          <p:cNvPr id="4" name="图片 3">
            <a:extLst>
              <a:ext uri="{FF2B5EF4-FFF2-40B4-BE49-F238E27FC236}">
                <a16:creationId xmlns:a16="http://schemas.microsoft.com/office/drawing/2014/main" id="{3A8D25E5-F9CB-474B-8BE8-D943C67A5642}"/>
              </a:ext>
            </a:extLst>
          </p:cNvPr>
          <p:cNvPicPr>
            <a:picLocks noChangeAspect="1"/>
          </p:cNvPicPr>
          <p:nvPr/>
        </p:nvPicPr>
        <p:blipFill>
          <a:blip r:embed="rId2"/>
          <a:stretch>
            <a:fillRect/>
          </a:stretch>
        </p:blipFill>
        <p:spPr>
          <a:xfrm>
            <a:off x="616309" y="856957"/>
            <a:ext cx="10170423" cy="5144085"/>
          </a:xfrm>
          <a:prstGeom prst="rect">
            <a:avLst/>
          </a:prstGeom>
        </p:spPr>
      </p:pic>
      <p:pic>
        <p:nvPicPr>
          <p:cNvPr id="5" name="图片 4">
            <a:extLst>
              <a:ext uri="{FF2B5EF4-FFF2-40B4-BE49-F238E27FC236}">
                <a16:creationId xmlns:a16="http://schemas.microsoft.com/office/drawing/2014/main" id="{5A97D0B9-3582-FA82-6EF9-3F42AF18E80F}"/>
              </a:ext>
            </a:extLst>
          </p:cNvPr>
          <p:cNvPicPr>
            <a:picLocks noChangeAspect="1"/>
          </p:cNvPicPr>
          <p:nvPr/>
        </p:nvPicPr>
        <p:blipFill>
          <a:blip r:embed="rId3"/>
          <a:stretch>
            <a:fillRect/>
          </a:stretch>
        </p:blipFill>
        <p:spPr>
          <a:xfrm>
            <a:off x="11265327" y="-2"/>
            <a:ext cx="926672" cy="926672"/>
          </a:xfrm>
          <a:prstGeom prst="rect">
            <a:avLst/>
          </a:prstGeom>
        </p:spPr>
      </p:pic>
      <p:sp>
        <p:nvSpPr>
          <p:cNvPr id="6" name="矩形 5">
            <a:extLst>
              <a:ext uri="{FF2B5EF4-FFF2-40B4-BE49-F238E27FC236}">
                <a16:creationId xmlns:a16="http://schemas.microsoft.com/office/drawing/2014/main" id="{85AA6C7A-38D1-3C79-B96A-3F192458D88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7036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508BC63-4EEC-63AA-349D-AE885F3B964F}"/>
              </a:ext>
            </a:extLst>
          </p:cNvPr>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3" name="矩形 2">
            <a:extLst>
              <a:ext uri="{FF2B5EF4-FFF2-40B4-BE49-F238E27FC236}">
                <a16:creationId xmlns:a16="http://schemas.microsoft.com/office/drawing/2014/main" id="{145EF9F8-B849-3A40-108F-9C6070AB6CE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10A0E1E-BC4E-4A53-35D0-5390765D2701}"/>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9B1F53E2-6D3A-EC03-E1AD-DBFA3BDD08A2}"/>
              </a:ext>
            </a:extLst>
          </p:cNvPr>
          <p:cNvPicPr>
            <a:picLocks noChangeAspect="1"/>
          </p:cNvPicPr>
          <p:nvPr/>
        </p:nvPicPr>
        <p:blipFill>
          <a:blip r:embed="rId3"/>
          <a:stretch>
            <a:fillRect/>
          </a:stretch>
        </p:blipFill>
        <p:spPr>
          <a:xfrm>
            <a:off x="717435" y="926670"/>
            <a:ext cx="10547892" cy="5169166"/>
          </a:xfrm>
          <a:prstGeom prst="rect">
            <a:avLst/>
          </a:prstGeom>
        </p:spPr>
      </p:pic>
    </p:spTree>
    <p:extLst>
      <p:ext uri="{BB962C8B-B14F-4D97-AF65-F5344CB8AC3E}">
        <p14:creationId xmlns:p14="http://schemas.microsoft.com/office/powerpoint/2010/main" val="12837666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5668D5-D4B7-C728-6488-3D3A370EABBD}"/>
              </a:ext>
            </a:extLst>
          </p:cNvPr>
          <p:cNvSpPr>
            <a:spLocks noGrp="1"/>
          </p:cNvSpPr>
          <p:nvPr>
            <p:ph type="sldNum" sz="quarter" idx="12"/>
          </p:nvPr>
        </p:nvSpPr>
        <p:spPr/>
        <p:txBody>
          <a:bodyPr/>
          <a:lstStyle/>
          <a:p>
            <a:fld id="{565CE74E-AB26-4998-AD42-012C4C1AD076}" type="slidenum">
              <a:rPr lang="zh-CN" altLang="en-US" smtClean="0"/>
              <a:t>68</a:t>
            </a:fld>
            <a:endParaRPr lang="zh-CN" altLang="en-US"/>
          </a:p>
        </p:txBody>
      </p:sp>
      <p:pic>
        <p:nvPicPr>
          <p:cNvPr id="4" name="图片 3">
            <a:extLst>
              <a:ext uri="{FF2B5EF4-FFF2-40B4-BE49-F238E27FC236}">
                <a16:creationId xmlns:a16="http://schemas.microsoft.com/office/drawing/2014/main" id="{F6E57141-5F73-B413-B65F-3A9BE4BF0438}"/>
              </a:ext>
            </a:extLst>
          </p:cNvPr>
          <p:cNvPicPr>
            <a:picLocks noChangeAspect="1"/>
          </p:cNvPicPr>
          <p:nvPr/>
        </p:nvPicPr>
        <p:blipFill>
          <a:blip r:embed="rId2"/>
          <a:stretch>
            <a:fillRect/>
          </a:stretch>
        </p:blipFill>
        <p:spPr>
          <a:xfrm>
            <a:off x="934846" y="805317"/>
            <a:ext cx="9886260" cy="4972336"/>
          </a:xfrm>
          <a:prstGeom prst="rect">
            <a:avLst/>
          </a:prstGeom>
        </p:spPr>
      </p:pic>
      <p:sp>
        <p:nvSpPr>
          <p:cNvPr id="5" name="矩形 4">
            <a:extLst>
              <a:ext uri="{FF2B5EF4-FFF2-40B4-BE49-F238E27FC236}">
                <a16:creationId xmlns:a16="http://schemas.microsoft.com/office/drawing/2014/main" id="{33739BDF-AEA4-A591-A3DF-4DC7E3EBDC0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A6CC592A-2B07-E28E-31F8-0C003575D559}"/>
              </a:ext>
            </a:extLst>
          </p:cNvPr>
          <p:cNvPicPr>
            <a:picLocks noChangeAspect="1"/>
          </p:cNvPicPr>
          <p:nvPr/>
        </p:nvPicPr>
        <p:blipFill>
          <a:blip r:embed="rId3"/>
          <a:stretch>
            <a:fillRect/>
          </a:stretch>
        </p:blipFill>
        <p:spPr>
          <a:xfrm>
            <a:off x="11265327" y="-2"/>
            <a:ext cx="926672" cy="926672"/>
          </a:xfrm>
          <a:prstGeom prst="rect">
            <a:avLst/>
          </a:prstGeom>
        </p:spPr>
      </p:pic>
      <p:sp>
        <p:nvSpPr>
          <p:cNvPr id="8" name="文本框 7">
            <a:extLst>
              <a:ext uri="{FF2B5EF4-FFF2-40B4-BE49-F238E27FC236}">
                <a16:creationId xmlns:a16="http://schemas.microsoft.com/office/drawing/2014/main" id="{CD48F09E-7EC5-D3F0-3F92-F1F4AC25C519}"/>
              </a:ext>
            </a:extLst>
          </p:cNvPr>
          <p:cNvSpPr txBox="1"/>
          <p:nvPr/>
        </p:nvSpPr>
        <p:spPr>
          <a:xfrm>
            <a:off x="3581401" y="6063444"/>
            <a:ext cx="7443894" cy="646331"/>
          </a:xfrm>
          <a:prstGeom prst="rect">
            <a:avLst/>
          </a:prstGeom>
          <a:noFill/>
        </p:spPr>
        <p:txBody>
          <a:bodyPr wrap="square">
            <a:spAutoFit/>
          </a:bodyPr>
          <a:lstStyle/>
          <a:p>
            <a:r>
              <a:rPr lang="en-US" altLang="zh-CN" dirty="0" err="1"/>
              <a:t>FlashAttention</a:t>
            </a:r>
            <a:r>
              <a:rPr lang="en-US" altLang="zh-CN" dirty="0"/>
              <a:t>: Fast and Memory-Efficient Exact Attention with IO-Awareness</a:t>
            </a:r>
          </a:p>
          <a:p>
            <a:r>
              <a:rPr lang="en-US" altLang="zh-CN" dirty="0">
                <a:hlinkClick r:id="rId4"/>
              </a:rPr>
              <a:t>https://arxiv.org/abs/2205.14135</a:t>
            </a:r>
            <a:endParaRPr lang="zh-CN" altLang="en-US" dirty="0"/>
          </a:p>
        </p:txBody>
      </p:sp>
    </p:spTree>
    <p:extLst>
      <p:ext uri="{BB962C8B-B14F-4D97-AF65-F5344CB8AC3E}">
        <p14:creationId xmlns:p14="http://schemas.microsoft.com/office/powerpoint/2010/main" val="5453091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A2FBC69-87D1-4472-D765-28B0AF49119A}"/>
              </a:ext>
            </a:extLst>
          </p:cNvPr>
          <p:cNvSpPr>
            <a:spLocks noGrp="1"/>
          </p:cNvSpPr>
          <p:nvPr>
            <p:ph type="sldNum" sz="quarter" idx="12"/>
          </p:nvPr>
        </p:nvSpPr>
        <p:spPr/>
        <p:txBody>
          <a:bodyPr/>
          <a:lstStyle/>
          <a:p>
            <a:fld id="{565CE74E-AB26-4998-AD42-012C4C1AD076}" type="slidenum">
              <a:rPr lang="zh-CN" altLang="en-US" smtClean="0"/>
              <a:t>69</a:t>
            </a:fld>
            <a:endParaRPr lang="zh-CN" altLang="en-US"/>
          </a:p>
        </p:txBody>
      </p:sp>
      <p:pic>
        <p:nvPicPr>
          <p:cNvPr id="4" name="图片 3">
            <a:extLst>
              <a:ext uri="{FF2B5EF4-FFF2-40B4-BE49-F238E27FC236}">
                <a16:creationId xmlns:a16="http://schemas.microsoft.com/office/drawing/2014/main" id="{1BE17F5D-4D43-A0A4-6153-8825024B137D}"/>
              </a:ext>
            </a:extLst>
          </p:cNvPr>
          <p:cNvPicPr>
            <a:picLocks noChangeAspect="1"/>
          </p:cNvPicPr>
          <p:nvPr/>
        </p:nvPicPr>
        <p:blipFill>
          <a:blip r:embed="rId2"/>
          <a:stretch>
            <a:fillRect/>
          </a:stretch>
        </p:blipFill>
        <p:spPr>
          <a:xfrm>
            <a:off x="1314026" y="1228743"/>
            <a:ext cx="9123680" cy="4657900"/>
          </a:xfrm>
          <a:prstGeom prst="rect">
            <a:avLst/>
          </a:prstGeom>
        </p:spPr>
      </p:pic>
      <p:sp>
        <p:nvSpPr>
          <p:cNvPr id="5" name="矩形 4">
            <a:extLst>
              <a:ext uri="{FF2B5EF4-FFF2-40B4-BE49-F238E27FC236}">
                <a16:creationId xmlns:a16="http://schemas.microsoft.com/office/drawing/2014/main" id="{E589DBFD-C9E7-B28A-FA6C-07B18368B1D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D9F4D2D3-FA82-CCD6-D81E-77C49BD6D227}"/>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1585533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09600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212656" y="2027051"/>
            <a:ext cx="5433065" cy="4154984"/>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5400" dirty="0">
                <a:solidFill>
                  <a:prstClr val="white"/>
                </a:solidFill>
                <a:latin typeface="Times New Roman" pitchFamily="18" charset="0"/>
                <a:ea typeface="微软雅黑" panose="020B0503020204020204" pitchFamily="34" charset="-122"/>
                <a:cs typeface="Times New Roman" pitchFamily="18" charset="0"/>
                <a:sym typeface="+mn-ea"/>
              </a:rPr>
              <a:t>State Space Model</a:t>
            </a: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Tree>
    <p:extLst>
      <p:ext uri="{BB962C8B-B14F-4D97-AF65-F5344CB8AC3E}">
        <p14:creationId xmlns:p14="http://schemas.microsoft.com/office/powerpoint/2010/main" val="1949977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A05F099-A53E-3E5A-745F-1F70FE6A24A0}"/>
              </a:ext>
            </a:extLst>
          </p:cNvPr>
          <p:cNvSpPr>
            <a:spLocks noGrp="1"/>
          </p:cNvSpPr>
          <p:nvPr>
            <p:ph type="sldNum" sz="quarter" idx="12"/>
          </p:nvPr>
        </p:nvSpPr>
        <p:spPr/>
        <p:txBody>
          <a:bodyPr/>
          <a:lstStyle/>
          <a:p>
            <a:fld id="{565CE74E-AB26-4998-AD42-012C4C1AD076}" type="slidenum">
              <a:rPr lang="zh-CN" altLang="en-US" smtClean="0"/>
              <a:t>70</a:t>
            </a:fld>
            <a:endParaRPr lang="zh-CN" altLang="en-US"/>
          </a:p>
        </p:txBody>
      </p:sp>
      <p:sp>
        <p:nvSpPr>
          <p:cNvPr id="3" name="矩形 2">
            <a:extLst>
              <a:ext uri="{FF2B5EF4-FFF2-40B4-BE49-F238E27FC236}">
                <a16:creationId xmlns:a16="http://schemas.microsoft.com/office/drawing/2014/main" id="{F56DB5CB-D37D-D729-6A13-1E3384DCA0C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C557BDE6-B770-2193-E654-BED13BD31FC1}"/>
              </a:ext>
            </a:extLst>
          </p:cNvPr>
          <p:cNvPicPr>
            <a:picLocks noChangeAspect="1"/>
          </p:cNvPicPr>
          <p:nvPr/>
        </p:nvPicPr>
        <p:blipFill>
          <a:blip r:embed="rId2"/>
          <a:stretch>
            <a:fillRect/>
          </a:stretch>
        </p:blipFill>
        <p:spPr>
          <a:xfrm>
            <a:off x="2488864" y="2210238"/>
            <a:ext cx="6887269" cy="1371777"/>
          </a:xfrm>
          <a:prstGeom prst="rect">
            <a:avLst/>
          </a:prstGeom>
        </p:spPr>
      </p:pic>
      <p:sp>
        <p:nvSpPr>
          <p:cNvPr id="6" name="文本框 5">
            <a:extLst>
              <a:ext uri="{FF2B5EF4-FFF2-40B4-BE49-F238E27FC236}">
                <a16:creationId xmlns:a16="http://schemas.microsoft.com/office/drawing/2014/main" id="{CB79263F-3FC5-392B-D739-E02D2E085E1F}"/>
              </a:ext>
            </a:extLst>
          </p:cNvPr>
          <p:cNvSpPr txBox="1"/>
          <p:nvPr/>
        </p:nvSpPr>
        <p:spPr>
          <a:xfrm>
            <a:off x="2011982" y="390710"/>
            <a:ext cx="7616467" cy="1704569"/>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Mamba, like Flash Attention, attempts to limit the number of times we need to go from DRAM to SRAM and vice versa. It does so through kernel fusion which allows the model to prevent writing intermediate results and continuously performing computations until it is done.</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10F26210-ECB9-FBB3-E3B1-8F8935D860D3}"/>
              </a:ext>
            </a:extLst>
          </p:cNvPr>
          <p:cNvPicPr>
            <a:picLocks noChangeAspect="1"/>
          </p:cNvPicPr>
          <p:nvPr/>
        </p:nvPicPr>
        <p:blipFill>
          <a:blip r:embed="rId3"/>
          <a:stretch>
            <a:fillRect/>
          </a:stretch>
        </p:blipFill>
        <p:spPr>
          <a:xfrm>
            <a:off x="2488863" y="4043249"/>
            <a:ext cx="6887270" cy="2313101"/>
          </a:xfrm>
          <a:prstGeom prst="rect">
            <a:avLst/>
          </a:prstGeom>
        </p:spPr>
      </p:pic>
      <p:pic>
        <p:nvPicPr>
          <p:cNvPr id="8" name="图片 7">
            <a:extLst>
              <a:ext uri="{FF2B5EF4-FFF2-40B4-BE49-F238E27FC236}">
                <a16:creationId xmlns:a16="http://schemas.microsoft.com/office/drawing/2014/main" id="{17A5686E-3721-B2DB-210A-D9FF29BA402D}"/>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23847069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1788FF1-ED17-B63A-E9BC-A63C530EB07B}"/>
              </a:ext>
            </a:extLst>
          </p:cNvPr>
          <p:cNvSpPr>
            <a:spLocks noGrp="1"/>
          </p:cNvSpPr>
          <p:nvPr>
            <p:ph type="sldNum" sz="quarter" idx="12"/>
          </p:nvPr>
        </p:nvSpPr>
        <p:spPr/>
        <p:txBody>
          <a:bodyPr/>
          <a:lstStyle/>
          <a:p>
            <a:fld id="{565CE74E-AB26-4998-AD42-012C4C1AD076}" type="slidenum">
              <a:rPr lang="zh-CN" altLang="en-US" smtClean="0"/>
              <a:t>71</a:t>
            </a:fld>
            <a:endParaRPr lang="zh-CN" altLang="en-US"/>
          </a:p>
        </p:txBody>
      </p:sp>
      <p:sp>
        <p:nvSpPr>
          <p:cNvPr id="3" name="矩形 2">
            <a:extLst>
              <a:ext uri="{FF2B5EF4-FFF2-40B4-BE49-F238E27FC236}">
                <a16:creationId xmlns:a16="http://schemas.microsoft.com/office/drawing/2014/main" id="{08AD4323-21A8-B4E8-F57E-4660FB63162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AB0B59B6-03F4-1CCF-80BC-A46852299088}"/>
              </a:ext>
            </a:extLst>
          </p:cNvPr>
          <p:cNvPicPr>
            <a:picLocks noChangeAspect="1"/>
          </p:cNvPicPr>
          <p:nvPr/>
        </p:nvPicPr>
        <p:blipFill>
          <a:blip r:embed="rId2"/>
          <a:stretch>
            <a:fillRect/>
          </a:stretch>
        </p:blipFill>
        <p:spPr>
          <a:xfrm>
            <a:off x="1230279" y="1104760"/>
            <a:ext cx="9401387" cy="4742539"/>
          </a:xfrm>
          <a:prstGeom prst="rect">
            <a:avLst/>
          </a:prstGeom>
        </p:spPr>
      </p:pic>
      <p:pic>
        <p:nvPicPr>
          <p:cNvPr id="5" name="图片 4">
            <a:extLst>
              <a:ext uri="{FF2B5EF4-FFF2-40B4-BE49-F238E27FC236}">
                <a16:creationId xmlns:a16="http://schemas.microsoft.com/office/drawing/2014/main" id="{B8A8C40C-CF6C-020C-6F52-B67E1B851900}"/>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33405632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2D5768-4FD1-65DC-77D0-5035A5F1F478}"/>
              </a:ext>
            </a:extLst>
          </p:cNvPr>
          <p:cNvSpPr>
            <a:spLocks noGrp="1"/>
          </p:cNvSpPr>
          <p:nvPr>
            <p:ph type="sldNum" sz="quarter" idx="12"/>
          </p:nvPr>
        </p:nvSpPr>
        <p:spPr/>
        <p:txBody>
          <a:bodyPr/>
          <a:lstStyle/>
          <a:p>
            <a:fld id="{565CE74E-AB26-4998-AD42-012C4C1AD076}" type="slidenum">
              <a:rPr lang="zh-CN" altLang="en-US" smtClean="0"/>
              <a:t>72</a:t>
            </a:fld>
            <a:endParaRPr lang="zh-CN" altLang="en-US"/>
          </a:p>
        </p:txBody>
      </p:sp>
      <p:pic>
        <p:nvPicPr>
          <p:cNvPr id="3" name="图片 2">
            <a:extLst>
              <a:ext uri="{FF2B5EF4-FFF2-40B4-BE49-F238E27FC236}">
                <a16:creationId xmlns:a16="http://schemas.microsoft.com/office/drawing/2014/main" id="{88541D4B-E68D-C893-7586-9C70DB0FD15C}"/>
              </a:ext>
            </a:extLst>
          </p:cNvPr>
          <p:cNvPicPr>
            <a:picLocks noChangeAspect="1"/>
          </p:cNvPicPr>
          <p:nvPr/>
        </p:nvPicPr>
        <p:blipFill>
          <a:blip r:embed="rId2"/>
          <a:stretch>
            <a:fillRect/>
          </a:stretch>
        </p:blipFill>
        <p:spPr>
          <a:xfrm>
            <a:off x="1263732" y="1168766"/>
            <a:ext cx="9241156" cy="4520466"/>
          </a:xfrm>
          <a:prstGeom prst="rect">
            <a:avLst/>
          </a:prstGeom>
        </p:spPr>
      </p:pic>
      <p:sp>
        <p:nvSpPr>
          <p:cNvPr id="4" name="矩形 3">
            <a:extLst>
              <a:ext uri="{FF2B5EF4-FFF2-40B4-BE49-F238E27FC236}">
                <a16:creationId xmlns:a16="http://schemas.microsoft.com/office/drawing/2014/main" id="{726EC36D-4308-E35A-F9EA-09E2709F5C5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BB041C1D-B947-0363-A0A7-A8CE592D44CF}"/>
              </a:ext>
            </a:extLst>
          </p:cNvPr>
          <p:cNvPicPr>
            <a:picLocks noChangeAspect="1"/>
          </p:cNvPicPr>
          <p:nvPr/>
        </p:nvPicPr>
        <p:blipFill>
          <a:blip r:embed="rId3"/>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99B90F39-754F-313D-FE75-98A9B62D7BF3}"/>
              </a:ext>
            </a:extLst>
          </p:cNvPr>
          <p:cNvPicPr>
            <a:picLocks noChangeAspect="1"/>
          </p:cNvPicPr>
          <p:nvPr/>
        </p:nvPicPr>
        <p:blipFill>
          <a:blip r:embed="rId4"/>
          <a:stretch>
            <a:fillRect/>
          </a:stretch>
        </p:blipFill>
        <p:spPr>
          <a:xfrm>
            <a:off x="485347" y="243859"/>
            <a:ext cx="219475" cy="219475"/>
          </a:xfrm>
          <a:prstGeom prst="rect">
            <a:avLst/>
          </a:prstGeom>
        </p:spPr>
      </p:pic>
      <p:sp>
        <p:nvSpPr>
          <p:cNvPr id="7" name="文本框 6">
            <a:extLst>
              <a:ext uri="{FF2B5EF4-FFF2-40B4-BE49-F238E27FC236}">
                <a16:creationId xmlns:a16="http://schemas.microsoft.com/office/drawing/2014/main" id="{1563ED56-094D-0FD5-EF44-316095824073}"/>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Finally</a:t>
            </a:r>
          </a:p>
        </p:txBody>
      </p:sp>
    </p:spTree>
    <p:extLst>
      <p:ext uri="{BB962C8B-B14F-4D97-AF65-F5344CB8AC3E}">
        <p14:creationId xmlns:p14="http://schemas.microsoft.com/office/powerpoint/2010/main" val="12295052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159D156-E17C-9A61-0D37-AC582755C7EA}"/>
              </a:ext>
            </a:extLst>
          </p:cNvPr>
          <p:cNvSpPr>
            <a:spLocks noGrp="1"/>
          </p:cNvSpPr>
          <p:nvPr>
            <p:ph type="sldNum" sz="quarter" idx="12"/>
          </p:nvPr>
        </p:nvSpPr>
        <p:spPr/>
        <p:txBody>
          <a:bodyPr/>
          <a:lstStyle/>
          <a:p>
            <a:fld id="{565CE74E-AB26-4998-AD42-012C4C1AD076}" type="slidenum">
              <a:rPr lang="zh-CN" altLang="en-US" smtClean="0"/>
              <a:t>73</a:t>
            </a:fld>
            <a:endParaRPr lang="zh-CN" altLang="en-US"/>
          </a:p>
        </p:txBody>
      </p:sp>
      <p:sp>
        <p:nvSpPr>
          <p:cNvPr id="3" name="矩形 2">
            <a:extLst>
              <a:ext uri="{FF2B5EF4-FFF2-40B4-BE49-F238E27FC236}">
                <a16:creationId xmlns:a16="http://schemas.microsoft.com/office/drawing/2014/main" id="{B6C199E6-F179-5910-0104-A55EE8E8362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051D76CB-357B-2BAA-F41E-3334CD62ECF8}"/>
              </a:ext>
            </a:extLst>
          </p:cNvPr>
          <p:cNvPicPr>
            <a:picLocks noChangeAspect="1"/>
          </p:cNvPicPr>
          <p:nvPr/>
        </p:nvPicPr>
        <p:blipFill>
          <a:blip r:embed="rId2"/>
          <a:stretch>
            <a:fillRect/>
          </a:stretch>
        </p:blipFill>
        <p:spPr>
          <a:xfrm>
            <a:off x="3257852" y="0"/>
            <a:ext cx="5581469" cy="6858000"/>
          </a:xfrm>
          <a:prstGeom prst="rect">
            <a:avLst/>
          </a:prstGeom>
        </p:spPr>
      </p:pic>
      <p:pic>
        <p:nvPicPr>
          <p:cNvPr id="5" name="图片 4">
            <a:extLst>
              <a:ext uri="{FF2B5EF4-FFF2-40B4-BE49-F238E27FC236}">
                <a16:creationId xmlns:a16="http://schemas.microsoft.com/office/drawing/2014/main" id="{080FC88C-121A-3D30-5282-4284F29A5A17}"/>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13768567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48CE35-645B-B04A-F1F0-5CC583E70F41}"/>
              </a:ext>
            </a:extLst>
          </p:cNvPr>
          <p:cNvSpPr>
            <a:spLocks noGrp="1"/>
          </p:cNvSpPr>
          <p:nvPr>
            <p:ph type="sldNum" sz="quarter" idx="12"/>
          </p:nvPr>
        </p:nvSpPr>
        <p:spPr/>
        <p:txBody>
          <a:bodyPr/>
          <a:lstStyle/>
          <a:p>
            <a:fld id="{565CE74E-AB26-4998-AD42-012C4C1AD076}" type="slidenum">
              <a:rPr lang="zh-CN" altLang="en-US" smtClean="0"/>
              <a:t>74</a:t>
            </a:fld>
            <a:endParaRPr lang="zh-CN" altLang="en-US"/>
          </a:p>
        </p:txBody>
      </p:sp>
      <p:sp>
        <p:nvSpPr>
          <p:cNvPr id="3" name="矩形 2">
            <a:extLst>
              <a:ext uri="{FF2B5EF4-FFF2-40B4-BE49-F238E27FC236}">
                <a16:creationId xmlns:a16="http://schemas.microsoft.com/office/drawing/2014/main" id="{09F372CF-776A-5A26-4305-53DEEA4FE08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 name="文本框 3">
            <a:extLst>
              <a:ext uri="{FF2B5EF4-FFF2-40B4-BE49-F238E27FC236}">
                <a16:creationId xmlns:a16="http://schemas.microsoft.com/office/drawing/2014/main" id="{519AD38D-657A-0983-0328-961CD73EDFCB}"/>
              </a:ext>
            </a:extLst>
          </p:cNvPr>
          <p:cNvSpPr txBox="1"/>
          <p:nvPr/>
        </p:nvSpPr>
        <p:spPr>
          <a:xfrm>
            <a:off x="886018" y="153541"/>
            <a:ext cx="60960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Reference</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E6A56717-916A-3386-FE02-A8F0FA97FE1B}"/>
              </a:ext>
            </a:extLst>
          </p:cNvPr>
          <p:cNvPicPr>
            <a:picLocks noChangeAspect="1"/>
          </p:cNvPicPr>
          <p:nvPr/>
        </p:nvPicPr>
        <p:blipFill>
          <a:blip r:embed="rId2"/>
          <a:stretch>
            <a:fillRect/>
          </a:stretch>
        </p:blipFill>
        <p:spPr>
          <a:xfrm>
            <a:off x="485347" y="243859"/>
            <a:ext cx="219475" cy="219475"/>
          </a:xfrm>
          <a:prstGeom prst="rect">
            <a:avLst/>
          </a:prstGeom>
        </p:spPr>
      </p:pic>
      <p:pic>
        <p:nvPicPr>
          <p:cNvPr id="10" name="图片 9">
            <a:extLst>
              <a:ext uri="{FF2B5EF4-FFF2-40B4-BE49-F238E27FC236}">
                <a16:creationId xmlns:a16="http://schemas.microsoft.com/office/drawing/2014/main" id="{EBF20461-3C1E-7826-E58B-268A738C7CC7}"/>
              </a:ext>
            </a:extLst>
          </p:cNvPr>
          <p:cNvPicPr>
            <a:picLocks noChangeAspect="1"/>
          </p:cNvPicPr>
          <p:nvPr/>
        </p:nvPicPr>
        <p:blipFill>
          <a:blip r:embed="rId3"/>
          <a:stretch>
            <a:fillRect/>
          </a:stretch>
        </p:blipFill>
        <p:spPr>
          <a:xfrm>
            <a:off x="11265327" y="-2"/>
            <a:ext cx="926672" cy="926672"/>
          </a:xfrm>
          <a:prstGeom prst="rect">
            <a:avLst/>
          </a:prstGeom>
        </p:spPr>
      </p:pic>
      <p:sp>
        <p:nvSpPr>
          <p:cNvPr id="8" name="文本框 7">
            <a:extLst>
              <a:ext uri="{FF2B5EF4-FFF2-40B4-BE49-F238E27FC236}">
                <a16:creationId xmlns:a16="http://schemas.microsoft.com/office/drawing/2014/main" id="{060C5A82-4B45-D73D-9BD3-0BAABDF4DE22}"/>
              </a:ext>
            </a:extLst>
          </p:cNvPr>
          <p:cNvSpPr txBox="1"/>
          <p:nvPr/>
        </p:nvSpPr>
        <p:spPr>
          <a:xfrm>
            <a:off x="821634" y="926670"/>
            <a:ext cx="7676322" cy="12890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Gu, A., &amp; Dao, T. (2023, December 1). Mamba: Linear-time sequence modeling with selective state spaces. arXiv.org. </a:t>
            </a:r>
            <a:r>
              <a:rPr lang="en-US" altLang="zh-CN" dirty="0">
                <a:latin typeface="Times New Roman" panose="02020603050405020304" pitchFamily="18" charset="0"/>
                <a:cs typeface="Times New Roman" panose="02020603050405020304" pitchFamily="18" charset="0"/>
                <a:hlinkClick r:id="rId4"/>
              </a:rPr>
              <a:t>https://arxiv.org/abs/2312.00752 </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195484D2-F1CB-8E9B-8C4F-D895B5482BB8}"/>
              </a:ext>
            </a:extLst>
          </p:cNvPr>
          <p:cNvSpPr txBox="1"/>
          <p:nvPr/>
        </p:nvSpPr>
        <p:spPr>
          <a:xfrm>
            <a:off x="821634" y="2528556"/>
            <a:ext cx="8572979" cy="87357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Grootendorst, M. (2024, February 19). A visual guide to Mamba and state space models. </a:t>
            </a:r>
            <a:r>
              <a:rPr lang="en-US" altLang="zh-CN" dirty="0">
                <a:latin typeface="Times New Roman" panose="02020603050405020304" pitchFamily="18" charset="0"/>
                <a:cs typeface="Times New Roman" panose="02020603050405020304" pitchFamily="18" charset="0"/>
                <a:hlinkClick r:id="rId5"/>
              </a:rPr>
              <a:t>https://newsletter.maartengrootendorst.com/p/a-visual-guide-to-mamba-and-state </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E7CC1D53-9531-13BB-E7E4-9D0F76D4F53E}"/>
              </a:ext>
            </a:extLst>
          </p:cNvPr>
          <p:cNvSpPr txBox="1"/>
          <p:nvPr/>
        </p:nvSpPr>
        <p:spPr>
          <a:xfrm>
            <a:off x="886018" y="3726388"/>
            <a:ext cx="6823214" cy="87357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State space models and filtering - </a:t>
            </a:r>
            <a:r>
              <a:rPr lang="en-US" altLang="zh-CN" dirty="0" err="1">
                <a:latin typeface="Times New Roman" panose="02020603050405020304" pitchFamily="18" charset="0"/>
                <a:cs typeface="Times New Roman" panose="02020603050405020304" pitchFamily="18" charset="0"/>
              </a:rPr>
              <a:t>penn</a:t>
            </a:r>
            <a:r>
              <a:rPr lang="en-US" altLang="zh-CN" dirty="0">
                <a:latin typeface="Times New Roman" panose="02020603050405020304" pitchFamily="18" charset="0"/>
                <a:cs typeface="Times New Roman" panose="02020603050405020304" pitchFamily="18" charset="0"/>
              </a:rPr>
              <a:t> arts &amp; sciences. (n.d.). </a:t>
            </a:r>
            <a:r>
              <a:rPr lang="en-US" altLang="zh-CN" dirty="0">
                <a:latin typeface="Times New Roman" panose="02020603050405020304" pitchFamily="18" charset="0"/>
                <a:cs typeface="Times New Roman" panose="02020603050405020304" pitchFamily="18" charset="0"/>
                <a:hlinkClick r:id="rId6"/>
              </a:rPr>
              <a:t>https://www.sas.upenn.edu/~jesusfv/LectureNotes_9_filtering.pdf </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031872FD-D2DB-043B-DC73-768CD72E1DDF}"/>
              </a:ext>
            </a:extLst>
          </p:cNvPr>
          <p:cNvSpPr txBox="1"/>
          <p:nvPr/>
        </p:nvSpPr>
        <p:spPr>
          <a:xfrm>
            <a:off x="886018" y="4987482"/>
            <a:ext cx="4030134"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Srush</a:t>
            </a:r>
            <a:r>
              <a:rPr lang="en-US" altLang="zh-CN" dirty="0">
                <a:latin typeface="Times New Roman" panose="02020603050405020304" pitchFamily="18" charset="0"/>
                <a:cs typeface="Times New Roman" panose="02020603050405020304" pitchFamily="18" charset="0"/>
              </a:rPr>
              <a:t>. (n.d.-b). Annotated-S4.</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GitHub. </a:t>
            </a:r>
            <a:r>
              <a:rPr lang="en-US" altLang="zh-CN" dirty="0">
                <a:latin typeface="Times New Roman" panose="02020603050405020304" pitchFamily="18" charset="0"/>
                <a:cs typeface="Times New Roman" panose="02020603050405020304" pitchFamily="18" charset="0"/>
                <a:hlinkClick r:id="rId7"/>
              </a:rPr>
              <a:t>https://srush.github.io/annotated-s4/</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981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5C2C23E-8111-4C6B-9840-6D887FE9239B}"/>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
        <p:nvSpPr>
          <p:cNvPr id="3" name="矩形 2">
            <a:extLst>
              <a:ext uri="{FF2B5EF4-FFF2-40B4-BE49-F238E27FC236}">
                <a16:creationId xmlns:a16="http://schemas.microsoft.com/office/drawing/2014/main" id="{F6295009-EED0-B2EE-DDC8-FB97875E44B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9" name="文本框 8">
            <a:extLst>
              <a:ext uri="{FF2B5EF4-FFF2-40B4-BE49-F238E27FC236}">
                <a16:creationId xmlns:a16="http://schemas.microsoft.com/office/drawing/2014/main" id="{68AC7942-25A3-8366-84C9-B9B65F2D77AC}"/>
              </a:ext>
            </a:extLst>
          </p:cNvPr>
          <p:cNvSpPr txBox="1"/>
          <p:nvPr/>
        </p:nvSpPr>
        <p:spPr>
          <a:xfrm>
            <a:off x="969617" y="153541"/>
            <a:ext cx="60960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What is </a:t>
            </a: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State Space?</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B3AD2299-4075-A5F9-3AFF-9B8E1AEC61A2}"/>
              </a:ext>
            </a:extLst>
          </p:cNvPr>
          <p:cNvPicPr>
            <a:picLocks noChangeAspect="1"/>
          </p:cNvPicPr>
          <p:nvPr/>
        </p:nvPicPr>
        <p:blipFill>
          <a:blip r:embed="rId2"/>
          <a:stretch>
            <a:fillRect/>
          </a:stretch>
        </p:blipFill>
        <p:spPr>
          <a:xfrm>
            <a:off x="485347" y="243859"/>
            <a:ext cx="219475" cy="219475"/>
          </a:xfrm>
          <a:prstGeom prst="rect">
            <a:avLst/>
          </a:prstGeom>
        </p:spPr>
      </p:pic>
      <p:pic>
        <p:nvPicPr>
          <p:cNvPr id="12" name="图片 11">
            <a:extLst>
              <a:ext uri="{FF2B5EF4-FFF2-40B4-BE49-F238E27FC236}">
                <a16:creationId xmlns:a16="http://schemas.microsoft.com/office/drawing/2014/main" id="{90083F70-3F60-9D30-BE73-F1DADF59795E}"/>
              </a:ext>
            </a:extLst>
          </p:cNvPr>
          <p:cNvPicPr>
            <a:picLocks noChangeAspect="1"/>
          </p:cNvPicPr>
          <p:nvPr/>
        </p:nvPicPr>
        <p:blipFill>
          <a:blip r:embed="rId3"/>
          <a:stretch>
            <a:fillRect/>
          </a:stretch>
        </p:blipFill>
        <p:spPr>
          <a:xfrm>
            <a:off x="11265327" y="-2"/>
            <a:ext cx="926672" cy="926672"/>
          </a:xfrm>
          <a:prstGeom prst="rect">
            <a:avLst/>
          </a:prstGeom>
        </p:spPr>
      </p:pic>
      <p:sp>
        <p:nvSpPr>
          <p:cNvPr id="5" name="文本框 4">
            <a:extLst>
              <a:ext uri="{FF2B5EF4-FFF2-40B4-BE49-F238E27FC236}">
                <a16:creationId xmlns:a16="http://schemas.microsoft.com/office/drawing/2014/main" id="{F4C0AD0C-E6C8-EF52-45D9-8DAFAE97A2FC}"/>
              </a:ext>
            </a:extLst>
          </p:cNvPr>
          <p:cNvSpPr txBox="1"/>
          <p:nvPr/>
        </p:nvSpPr>
        <p:spPr>
          <a:xfrm>
            <a:off x="6069495" y="2211682"/>
            <a:ext cx="5637158" cy="1289071"/>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State Space</a:t>
            </a:r>
            <a:r>
              <a:rPr lang="en-US" altLang="zh-CN" dirty="0">
                <a:latin typeface="Times New Roman" panose="02020603050405020304" pitchFamily="18" charset="0"/>
                <a:cs typeface="Times New Roman" panose="02020603050405020304" pitchFamily="18" charset="0"/>
              </a:rPr>
              <a:t>” is the map of all possible locations (states). Each point represents a unique position in the maze with specific details, like how far you are from the exit.</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CCA1C888-A155-CEC5-CDAC-AC2BE4E6B21F}"/>
              </a:ext>
            </a:extLst>
          </p:cNvPr>
          <p:cNvPicPr>
            <a:picLocks noChangeAspect="1"/>
          </p:cNvPicPr>
          <p:nvPr/>
        </p:nvPicPr>
        <p:blipFill>
          <a:blip r:embed="rId4"/>
          <a:stretch>
            <a:fillRect/>
          </a:stretch>
        </p:blipFill>
        <p:spPr>
          <a:xfrm>
            <a:off x="412460" y="2420315"/>
            <a:ext cx="5185480" cy="3339548"/>
          </a:xfrm>
          <a:prstGeom prst="rect">
            <a:avLst/>
          </a:prstGeom>
        </p:spPr>
      </p:pic>
      <p:sp>
        <p:nvSpPr>
          <p:cNvPr id="13" name="文本框 12">
            <a:extLst>
              <a:ext uri="{FF2B5EF4-FFF2-40B4-BE49-F238E27FC236}">
                <a16:creationId xmlns:a16="http://schemas.microsoft.com/office/drawing/2014/main" id="{EB13F49C-DC31-804A-9168-8028845E6440}"/>
              </a:ext>
            </a:extLst>
          </p:cNvPr>
          <p:cNvSpPr txBox="1"/>
          <p:nvPr/>
        </p:nvSpPr>
        <p:spPr>
          <a:xfrm>
            <a:off x="6069495" y="3716732"/>
            <a:ext cx="5610653" cy="2535566"/>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State Space Representation</a:t>
            </a:r>
            <a:r>
              <a:rPr lang="en-US" altLang="zh-CN" dirty="0">
                <a:latin typeface="Times New Roman" panose="02020603050405020304" pitchFamily="18" charset="0"/>
                <a:cs typeface="Times New Roman" panose="02020603050405020304" pitchFamily="18" charset="0"/>
              </a:rPr>
              <a:t>” is a simplified description of this map. It shows:</a:t>
            </a:r>
          </a:p>
          <a:p>
            <a:pPr marL="285750" indent="-285750" algn="just">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where you are (current state), </a:t>
            </a:r>
          </a:p>
          <a:p>
            <a:pPr marL="285750" indent="-285750" algn="just">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where you can go next (possible future states)</a:t>
            </a:r>
          </a:p>
          <a:p>
            <a:pPr marL="285750" indent="-285750" algn="just">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 what changes take you to the next state (going right or left).</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7B11FC00-260D-F02F-A6DA-157ACE19420A}"/>
              </a:ext>
            </a:extLst>
          </p:cNvPr>
          <p:cNvSpPr txBox="1"/>
          <p:nvPr/>
        </p:nvSpPr>
        <p:spPr>
          <a:xfrm>
            <a:off x="412460" y="824693"/>
            <a:ext cx="9839739" cy="1115947"/>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State Space </a:t>
            </a:r>
            <a:r>
              <a:rPr lang="en-US" altLang="zh-CN" dirty="0">
                <a:latin typeface="Times New Roman" panose="02020603050405020304" pitchFamily="18" charset="0"/>
                <a:cs typeface="Times New Roman" panose="02020603050405020304" pitchFamily="18" charset="0"/>
              </a:rPr>
              <a:t>is a discrete space representing the set of all possible configurations of a "system".</a:t>
            </a:r>
          </a:p>
          <a:p>
            <a:pPr marL="285750" indent="-285750">
              <a:lnSpc>
                <a:spcPct val="20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Example: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0815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3BA154-B70D-20FA-C53A-2E7715E5CF45}"/>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
        <p:nvSpPr>
          <p:cNvPr id="3" name="矩形 2">
            <a:extLst>
              <a:ext uri="{FF2B5EF4-FFF2-40B4-BE49-F238E27FC236}">
                <a16:creationId xmlns:a16="http://schemas.microsoft.com/office/drawing/2014/main" id="{72733298-C12E-0A08-6BC2-45DAECC6C8F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3D426FFB-6CE9-3823-13AB-B5CD1519E8BF}"/>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F9DDE99D-B8EF-22AD-89BC-AEEAF25017DB}"/>
              </a:ext>
            </a:extLst>
          </p:cNvPr>
          <p:cNvPicPr>
            <a:picLocks noChangeAspect="1"/>
          </p:cNvPicPr>
          <p:nvPr/>
        </p:nvPicPr>
        <p:blipFill>
          <a:blip r:embed="rId3"/>
          <a:stretch>
            <a:fillRect/>
          </a:stretch>
        </p:blipFill>
        <p:spPr>
          <a:xfrm>
            <a:off x="790404" y="1554923"/>
            <a:ext cx="4669492" cy="2894461"/>
          </a:xfrm>
          <a:prstGeom prst="rect">
            <a:avLst/>
          </a:prstGeom>
        </p:spPr>
      </p:pic>
      <p:sp>
        <p:nvSpPr>
          <p:cNvPr id="8" name="文本框 7">
            <a:extLst>
              <a:ext uri="{FF2B5EF4-FFF2-40B4-BE49-F238E27FC236}">
                <a16:creationId xmlns:a16="http://schemas.microsoft.com/office/drawing/2014/main" id="{EA4213E0-BCE4-6194-1E0F-3AB4E1FC1386}"/>
              </a:ext>
            </a:extLst>
          </p:cNvPr>
          <p:cNvSpPr txBox="1"/>
          <p:nvPr/>
        </p:nvSpPr>
        <p:spPr>
          <a:xfrm>
            <a:off x="5811078" y="1416183"/>
            <a:ext cx="5234609" cy="1295868"/>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It is similar to embeddings or vectors in language models,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both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 them frequently used to describe the “state” of an input sequence. </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F0BF9A9B-58BC-B5BB-8405-57E6688D9716}"/>
              </a:ext>
            </a:extLst>
          </p:cNvPr>
          <p:cNvSpPr txBox="1"/>
          <p:nvPr/>
        </p:nvSpPr>
        <p:spPr>
          <a:xfrm>
            <a:off x="5811078" y="3429000"/>
            <a:ext cx="5234609" cy="1704569"/>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In terms of neural networks, the “state” of a system is typically its hidden state and in the context of Large Language Models, one of the most important aspects of generating a new token.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33858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3162</TotalTime>
  <Words>2569</Words>
  <Application>Microsoft Office PowerPoint</Application>
  <PresentationFormat>宽屏</PresentationFormat>
  <Paragraphs>257</Paragraphs>
  <Slides>74</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74</vt:i4>
      </vt:variant>
    </vt:vector>
  </HeadingPairs>
  <TitlesOfParts>
    <vt:vector size="79" baseType="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XIONG WEITAO</dc:creator>
  <cp:lastModifiedBy>XIONG WEITAO</cp:lastModifiedBy>
  <cp:revision>80</cp:revision>
  <dcterms:created xsi:type="dcterms:W3CDTF">2024-04-13T18:04:02Z</dcterms:created>
  <dcterms:modified xsi:type="dcterms:W3CDTF">2024-04-17T15:34:31Z</dcterms:modified>
</cp:coreProperties>
</file>